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15" r:id="rId2"/>
    <p:sldId id="302" r:id="rId3"/>
    <p:sldId id="305" r:id="rId4"/>
    <p:sldId id="301" r:id="rId5"/>
    <p:sldId id="299" r:id="rId6"/>
    <p:sldId id="304" r:id="rId7"/>
    <p:sldId id="296" r:id="rId8"/>
    <p:sldId id="298" r:id="rId9"/>
    <p:sldId id="297" r:id="rId10"/>
    <p:sldId id="294" r:id="rId11"/>
    <p:sldId id="293" r:id="rId12"/>
    <p:sldId id="284" r:id="rId13"/>
    <p:sldId id="292" r:id="rId14"/>
    <p:sldId id="287" r:id="rId15"/>
    <p:sldId id="291" r:id="rId16"/>
    <p:sldId id="288" r:id="rId17"/>
    <p:sldId id="290" r:id="rId18"/>
    <p:sldId id="286" r:id="rId19"/>
    <p:sldId id="282" r:id="rId20"/>
    <p:sldId id="308" r:id="rId21"/>
    <p:sldId id="318" r:id="rId22"/>
    <p:sldId id="306" r:id="rId23"/>
    <p:sldId id="307" r:id="rId24"/>
    <p:sldId id="312" r:id="rId25"/>
    <p:sldId id="313" r:id="rId26"/>
    <p:sldId id="311" r:id="rId27"/>
    <p:sldId id="319" r:id="rId28"/>
    <p:sldId id="320" r:id="rId29"/>
    <p:sldId id="321" r:id="rId30"/>
    <p:sldId id="310" r:id="rId31"/>
    <p:sldId id="323" r:id="rId32"/>
    <p:sldId id="314" r:id="rId33"/>
    <p:sldId id="279" r:id="rId34"/>
  </p:sldIdLst>
  <p:sldSz cx="9144000" cy="6858000" type="screen4x3"/>
  <p:notesSz cx="6858000" cy="9144000"/>
  <p:custShowLst>
    <p:custShow name="Custom Show 1" id="0">
      <p:sldLst>
        <p:sld r:id="rId34"/>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Smith" initials="SRO" lastIdx="48" clrIdx="0">
    <p:extLst>
      <p:ext uri="{19B8F6BF-5375-455C-9EA6-DF929625EA0E}">
        <p15:presenceInfo xmlns:p15="http://schemas.microsoft.com/office/powerpoint/2012/main" userId="Rachel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19"/>
    <p:restoredTop sz="58024"/>
  </p:normalViewPr>
  <p:slideViewPr>
    <p:cSldViewPr snapToGrid="0" snapToObjects="1">
      <p:cViewPr varScale="1">
        <p:scale>
          <a:sx n="45" d="100"/>
          <a:sy n="45" d="100"/>
        </p:scale>
        <p:origin x="198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918475-E2D1-7B40-A5DA-2B54EC2ABA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Book Antiqu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959E9690-775E-0742-87EB-5DD59C21D2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Book Antiqua" charset="0"/>
                <a:ea typeface="ＭＳ Ｐゴシック" charset="-128"/>
              </a:defRPr>
            </a:lvl1pPr>
          </a:lstStyle>
          <a:p>
            <a:pPr>
              <a:defRPr/>
            </a:pPr>
            <a:fld id="{835BF9B1-7509-434B-B651-F1E2E3F54842}" type="datetimeFigureOut">
              <a:rPr lang="en-US"/>
              <a:pPr>
                <a:defRPr/>
              </a:pPr>
              <a:t>8/26/2019</a:t>
            </a:fld>
            <a:endParaRPr lang="en-US"/>
          </a:p>
        </p:txBody>
      </p:sp>
      <p:sp>
        <p:nvSpPr>
          <p:cNvPr id="4" name="Footer Placeholder 3">
            <a:extLst>
              <a:ext uri="{FF2B5EF4-FFF2-40B4-BE49-F238E27FC236}">
                <a16:creationId xmlns:a16="http://schemas.microsoft.com/office/drawing/2014/main" id="{73ED6140-8511-5545-B348-7E1773DD2B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Book Antiqu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C85269E1-69DE-BA41-9940-3DA0E7DE4B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Book Antiqua" charset="0"/>
                <a:ea typeface="ＭＳ Ｐゴシック" charset="-128"/>
              </a:defRPr>
            </a:lvl1pPr>
          </a:lstStyle>
          <a:p>
            <a:pPr>
              <a:defRPr/>
            </a:pPr>
            <a:fld id="{09494F57-CDE7-E24F-88DD-C0C1923F978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978817-4135-2449-8229-4A6819658F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B5971B8-3474-294F-AB6D-EAC18272122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C98730FA-CF8A-E244-B58E-60F2176C59B4}" type="datetimeFigureOut">
              <a:rPr lang="en-US" altLang="x-none"/>
              <a:pPr>
                <a:defRPr/>
              </a:pPr>
              <a:t>8/26/2019</a:t>
            </a:fld>
            <a:endParaRPr lang="en-US" altLang="x-none"/>
          </a:p>
        </p:txBody>
      </p:sp>
      <p:sp>
        <p:nvSpPr>
          <p:cNvPr id="4" name="Slide Image Placeholder 3">
            <a:extLst>
              <a:ext uri="{FF2B5EF4-FFF2-40B4-BE49-F238E27FC236}">
                <a16:creationId xmlns:a16="http://schemas.microsoft.com/office/drawing/2014/main" id="{38561C01-3DC5-4647-9636-C4653FD6D1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64E9FC-F570-0C4E-89F0-BA04A7302E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81E26B-10EF-A841-BED9-59C07CA958C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5F773B6-51F2-C340-8208-FED8AE0BAC0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76BD51C-B614-DD41-8C89-09A7B8873D3A}"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51E52AE-F08D-6144-B021-DDA0CB86E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9E985818-9558-D34B-9216-3557142F9D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Welcome to </a:t>
            </a:r>
            <a:r>
              <a:rPr lang="en-US" altLang="ja-JP" dirty="0">
                <a:latin typeface="Arial" panose="020B0604020202020204" pitchFamily="34" charset="0"/>
                <a:ea typeface="ＭＳ Ｐゴシック" panose="020B0600070205080204" pitchFamily="34" charset="-128"/>
              </a:rPr>
              <a:t>“MLA Formatting and Style Guide“. This Power Point Presentation is designed to introduce your students to the basics of MLA Formatting and Style. You might want to supplement the presentation with more detailed information available on the OWL</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“MLA Formatting and Style Guide“ at http://</a:t>
            </a:r>
            <a:r>
              <a:rPr lang="en-US" altLang="ja-JP" dirty="0" err="1">
                <a:latin typeface="Arial" panose="020B0604020202020204" pitchFamily="34" charset="0"/>
                <a:ea typeface="ＭＳ Ｐゴシック" panose="020B0600070205080204" pitchFamily="34" charset="-128"/>
              </a:rPr>
              <a:t>owl.english.purdue.edu</a:t>
            </a:r>
            <a:r>
              <a:rPr lang="en-US" altLang="ja-JP" dirty="0">
                <a:latin typeface="Arial" panose="020B0604020202020204" pitchFamily="34" charset="0"/>
                <a:ea typeface="ＭＳ Ｐゴシック" panose="020B0600070205080204" pitchFamily="34" charset="-128"/>
              </a:rPr>
              <a:t>/owl/resource/747/01/</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Designer: Ethan </a:t>
            </a:r>
            <a:r>
              <a:rPr lang="en-US" altLang="en-US" dirty="0" err="1">
                <a:latin typeface="Arial" panose="020B0604020202020204" pitchFamily="34" charset="0"/>
                <a:ea typeface="ＭＳ Ｐゴシック" panose="020B0600070205080204" pitchFamily="34" charset="-128"/>
              </a:rPr>
              <a:t>Sproat</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Based on slide designs from the OWL </a:t>
            </a:r>
            <a:r>
              <a:rPr lang="en-US" altLang="ja-JP" dirty="0">
                <a:latin typeface="Arial" panose="020B0604020202020204" pitchFamily="34" charset="0"/>
                <a:ea typeface="ＭＳ Ｐゴシック" panose="020B0600070205080204" pitchFamily="34" charset="-128"/>
              </a:rPr>
              <a:t>“APA Formatting and Style Guide “</a:t>
            </a:r>
            <a:r>
              <a:rPr lang="en-US" altLang="ja-JP" dirty="0" err="1">
                <a:latin typeface="Arial" panose="020B0604020202020204" pitchFamily="34" charset="0"/>
                <a:ea typeface="ＭＳ Ｐゴシック" panose="020B0600070205080204" pitchFamily="34" charset="-128"/>
              </a:rPr>
              <a:t>powerpoint</a:t>
            </a:r>
            <a:r>
              <a:rPr lang="en-US" altLang="ja-JP" dirty="0">
                <a:latin typeface="Arial" panose="020B0604020202020204" pitchFamily="34" charset="0"/>
                <a:ea typeface="ＭＳ Ｐゴシック" panose="020B0600070205080204" pitchFamily="34" charset="-128"/>
              </a:rPr>
              <a:t> by Jennifer </a:t>
            </a:r>
            <a:r>
              <a:rPr lang="en-US" altLang="ja-JP" dirty="0" err="1">
                <a:latin typeface="Arial" panose="020B0604020202020204" pitchFamily="34" charset="0"/>
                <a:ea typeface="ＭＳ Ｐゴシック" panose="020B0600070205080204" pitchFamily="34" charset="-128"/>
              </a:rPr>
              <a:t>Liethen</a:t>
            </a:r>
            <a:r>
              <a:rPr lang="en-US" altLang="ja-JP" dirty="0">
                <a:latin typeface="Arial" panose="020B0604020202020204" pitchFamily="34" charset="0"/>
                <a:ea typeface="ＭＳ Ｐゴシック" panose="020B0600070205080204" pitchFamily="34" charset="-128"/>
              </a:rPr>
              <a:t> Kunka and Elena </a:t>
            </a:r>
            <a:r>
              <a:rPr lang="en-US" altLang="ja-JP" dirty="0" err="1">
                <a:latin typeface="Arial" panose="020B0604020202020204" pitchFamily="34" charset="0"/>
                <a:ea typeface="ＭＳ Ｐゴシック" panose="020B0600070205080204" pitchFamily="34" charset="-128"/>
              </a:rPr>
              <a:t>Lawrick</a:t>
            </a:r>
            <a:r>
              <a:rPr lang="en-US" altLang="ja-JP" dirty="0">
                <a:latin typeface="Arial" panose="020B0604020202020204" pitchFamily="34" charset="0"/>
                <a:ea typeface="ＭＳ Ｐゴシック" panose="020B0600070205080204" pitchFamily="34" charset="-128"/>
              </a:rPr>
              <a:t>.</a:t>
            </a:r>
          </a:p>
          <a:p>
            <a:pPr eaLnBrk="1" hangingPunct="1">
              <a:spcBef>
                <a:spcPct val="0"/>
              </a:spcBef>
            </a:pPr>
            <a:r>
              <a:rPr lang="en-US" altLang="en-US" dirty="0">
                <a:latin typeface="Arial" panose="020B0604020202020204" pitchFamily="34" charset="0"/>
                <a:ea typeface="ＭＳ Ｐゴシック" panose="020B0600070205080204" pitchFamily="34" charset="-128"/>
              </a:rPr>
              <a:t>Contributors: Tony Russell, </a:t>
            </a:r>
            <a:r>
              <a:rPr lang="en-US" altLang="en-US" dirty="0" err="1">
                <a:latin typeface="Arial" panose="020B0604020202020204" pitchFamily="34" charset="0"/>
                <a:ea typeface="ＭＳ Ｐゴシック" panose="020B0600070205080204" pitchFamily="34" charset="-128"/>
              </a:rPr>
              <a:t>Alllen</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Brizee</a:t>
            </a:r>
            <a:r>
              <a:rPr lang="en-US" altLang="en-US" dirty="0">
                <a:latin typeface="Arial" panose="020B0604020202020204" pitchFamily="34" charset="0"/>
                <a:ea typeface="ＭＳ Ｐゴシック" panose="020B0600070205080204" pitchFamily="34" charset="-128"/>
              </a:rPr>
              <a:t>, Jennifer </a:t>
            </a:r>
            <a:r>
              <a:rPr lang="en-US" altLang="en-US" dirty="0" err="1">
                <a:latin typeface="Arial" panose="020B0604020202020204" pitchFamily="34" charset="0"/>
                <a:ea typeface="ＭＳ Ｐゴシック" panose="020B0600070205080204" pitchFamily="34" charset="-128"/>
              </a:rPr>
              <a:t>Liethen</a:t>
            </a:r>
            <a:r>
              <a:rPr lang="en-US" altLang="en-US" dirty="0">
                <a:latin typeface="Arial" panose="020B0604020202020204" pitchFamily="34" charset="0"/>
                <a:ea typeface="ＭＳ Ｐゴシック" panose="020B0600070205080204" pitchFamily="34" charset="-128"/>
              </a:rPr>
              <a:t> Kunka, Joe </a:t>
            </a:r>
            <a:r>
              <a:rPr lang="en-US" altLang="en-US" dirty="0" err="1">
                <a:latin typeface="Arial" panose="020B0604020202020204" pitchFamily="34" charset="0"/>
                <a:ea typeface="ＭＳ Ｐゴシック" panose="020B0600070205080204" pitchFamily="34" charset="-128"/>
              </a:rPr>
              <a:t>Barbato</a:t>
            </a:r>
            <a:r>
              <a:rPr lang="en-US" altLang="en-US" dirty="0">
                <a:latin typeface="Arial" panose="020B0604020202020204" pitchFamily="34" charset="0"/>
                <a:ea typeface="ＭＳ Ｐゴシック" panose="020B0600070205080204" pitchFamily="34" charset="-128"/>
              </a:rPr>
              <a:t>, Dave </a:t>
            </a:r>
            <a:r>
              <a:rPr lang="en-US" altLang="en-US" dirty="0" err="1">
                <a:latin typeface="Arial" panose="020B0604020202020204" pitchFamily="34" charset="0"/>
                <a:ea typeface="ＭＳ Ｐゴシック" panose="020B0600070205080204" pitchFamily="34" charset="-128"/>
              </a:rPr>
              <a:t>Neyhart</a:t>
            </a:r>
            <a:r>
              <a:rPr lang="en-US" altLang="en-US" dirty="0">
                <a:latin typeface="Arial" panose="020B0604020202020204" pitchFamily="34" charset="0"/>
                <a:ea typeface="ＭＳ Ｐゴシック" panose="020B0600070205080204" pitchFamily="34" charset="-128"/>
              </a:rPr>
              <a:t>, Erin E. </a:t>
            </a:r>
            <a:r>
              <a:rPr lang="en-US" altLang="en-US" dirty="0" err="1">
                <a:latin typeface="Arial" panose="020B0604020202020204" pitchFamily="34" charset="0"/>
                <a:ea typeface="ＭＳ Ｐゴシック" panose="020B0600070205080204" pitchFamily="34" charset="-128"/>
              </a:rPr>
              <a:t>Karper</a:t>
            </a:r>
            <a:r>
              <a:rPr lang="en-US" altLang="en-US" dirty="0">
                <a:latin typeface="Arial" panose="020B0604020202020204" pitchFamily="34" charset="0"/>
                <a:ea typeface="ＭＳ Ｐゴシック" panose="020B0600070205080204" pitchFamily="34" charset="-128"/>
              </a:rPr>
              <a:t>, Karl </a:t>
            </a:r>
            <a:r>
              <a:rPr lang="en-US" altLang="en-US" dirty="0" err="1">
                <a:latin typeface="Arial" panose="020B0604020202020204" pitchFamily="34" charset="0"/>
                <a:ea typeface="ＭＳ Ｐゴシック" panose="020B0600070205080204" pitchFamily="34" charset="-128"/>
              </a:rPr>
              <a:t>Stolley</a:t>
            </a:r>
            <a:r>
              <a:rPr lang="en-US" altLang="en-US" dirty="0">
                <a:latin typeface="Arial" panose="020B0604020202020204" pitchFamily="34" charset="0"/>
                <a:ea typeface="ＭＳ Ｐゴシック" panose="020B0600070205080204" pitchFamily="34" charset="-128"/>
              </a:rPr>
              <a:t>, Kristen Seas, Tony Russell, and Elizabeth </a:t>
            </a:r>
            <a:r>
              <a:rPr lang="en-US" altLang="en-US" dirty="0" err="1">
                <a:latin typeface="Arial" panose="020B0604020202020204" pitchFamily="34" charset="0"/>
                <a:ea typeface="ＭＳ Ｐゴシック" panose="020B0600070205080204" pitchFamily="34" charset="-128"/>
              </a:rPr>
              <a:t>Angeli</a:t>
            </a:r>
            <a:r>
              <a:rPr lang="en-US" altLang="en-US" dirty="0">
                <a:latin typeface="Arial" panose="020B0604020202020204" pitchFamily="34" charset="0"/>
                <a:ea typeface="ＭＳ Ｐゴシック" panose="020B0600070205080204" pitchFamily="34" charset="-128"/>
              </a:rPr>
              <a:t>.</a:t>
            </a:r>
          </a:p>
          <a:p>
            <a:pPr eaLnBrk="1" hangingPunct="1">
              <a:spcBef>
                <a:spcPct val="0"/>
              </a:spcBef>
            </a:pPr>
            <a:r>
              <a:rPr lang="en-US" altLang="en-US" dirty="0">
                <a:ea typeface="ＭＳ Ｐゴシック" panose="020B0600070205080204" pitchFamily="34" charset="-128"/>
              </a:rPr>
              <a:t>Revising Author: Arielle McKee, 2014</a:t>
            </a:r>
          </a:p>
        </p:txBody>
      </p:sp>
      <p:sp>
        <p:nvSpPr>
          <p:cNvPr id="16387" name="Slide Number Placeholder 3">
            <a:extLst>
              <a:ext uri="{FF2B5EF4-FFF2-40B4-BE49-F238E27FC236}">
                <a16:creationId xmlns:a16="http://schemas.microsoft.com/office/drawing/2014/main" id="{0E4CD7AF-BF55-8747-B1A4-0BD92837C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0BF346-3B0F-A747-98EE-24333C49ED0C}"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B7CB3D8-26C4-474E-A079-AFCBE00D8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09811432-D847-5943-9F6E-4651B19A8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In-text Citations for Print Sources with Known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For print sources like books, magazines, scholarly journal articles, and newspapers, provide a signal word or phrase (usually the author</a:t>
            </a:r>
            <a:r>
              <a:rPr lang="ja-JP" altLang="en-US">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a:t>
            </a:r>
            <a:r>
              <a:rPr lang="en-US" altLang="ja-JP" b="0" i="0" dirty="0">
                <a:latin typeface="Arial" panose="020B0604020202020204" pitchFamily="34" charset="0"/>
                <a:ea typeface="ＭＳ Ｐゴシック" panose="020B0600070205080204" pitchFamily="34" charset="-128"/>
              </a:rPr>
              <a:t>the Works Cited list </a:t>
            </a:r>
            <a:r>
              <a:rPr lang="en-US" altLang="ja-JP" dirty="0">
                <a:latin typeface="Arial" panose="020B0604020202020204" pitchFamily="34" charset="0"/>
                <a:ea typeface="ＭＳ Ｐゴシック" panose="020B0600070205080204" pitchFamily="34" charset="-128"/>
              </a:rPr>
              <a:t>(as noted in the corresponding entry on this slide). </a:t>
            </a:r>
            <a:r>
              <a:rPr lang="en-US" altLang="ja-JP" b="1" dirty="0">
                <a:latin typeface="Arial" panose="020B0604020202020204" pitchFamily="34" charset="0"/>
                <a:ea typeface="ＭＳ Ｐゴシック" panose="020B0600070205080204" pitchFamily="34" charset="-128"/>
              </a:rPr>
              <a:t>See comments from previous slide.</a:t>
            </a:r>
            <a:endParaRPr lang="en-US" altLang="en-US" dirty="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3B13A08-087A-E142-89A3-BB00AF5A76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461032-B5B0-6349-AA86-035B90D908A1}"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5E60EBA-DAD4-2540-9940-BA96BC496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13D568B8-C827-C845-8656-1442D44E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In-text Citations for Print Sources with No Known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Verdana" panose="020B0604030504040204" pitchFamily="34" charset="0"/>
                <a:ea typeface="ＭＳ Ｐゴシック" panose="020B0600070205080204" pitchFamily="34" charset="-128"/>
              </a:rP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eaLnBrk="1" hangingPunct="1">
              <a:spcBef>
                <a:spcPct val="0"/>
              </a:spcBef>
              <a:spcAft>
                <a:spcPts val="1200"/>
              </a:spcAft>
            </a:pPr>
            <a:endParaRPr lang="en-US" altLang="en-US" dirty="0">
              <a:latin typeface="Verdana" panose="020B0604030504040204" pitchFamily="34" charset="0"/>
              <a:ea typeface="ＭＳ Ｐゴシック" panose="020B0600070205080204" pitchFamily="34" charset="-128"/>
            </a:endParaRPr>
          </a:p>
          <a:p>
            <a:pPr eaLnBrk="1" hangingPunct="1">
              <a:spcBef>
                <a:spcPct val="0"/>
              </a:spcBef>
              <a:spcAft>
                <a:spcPts val="1200"/>
              </a:spcAft>
            </a:pPr>
            <a:r>
              <a:rPr lang="en-US" altLang="en-US" dirty="0">
                <a:latin typeface="Verdana" panose="020B0604030504040204" pitchFamily="34" charset="0"/>
                <a:ea typeface="ＭＳ Ｐゴシック" panose="020B0600070205080204" pitchFamily="34" charset="-128"/>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 Cited list. Thus, the writer includes the title in quotation marks as the signal phrase in the parenthetical citation in order to lead the reader directly to the source on the works-cited page. </a:t>
            </a:r>
            <a:r>
              <a:rPr lang="en-US" altLang="en-US" b="1" dirty="0">
                <a:latin typeface="Verdana" panose="020B0604030504040204" pitchFamily="34" charset="0"/>
                <a:ea typeface="ＭＳ Ｐゴシック" panose="020B0600070205080204" pitchFamily="34" charset="-128"/>
              </a:rPr>
              <a:t>See comments from previous slide.</a:t>
            </a:r>
            <a:endParaRPr lang="en-US" altLang="en-US" dirty="0">
              <a:latin typeface="Verdana" panose="020B0604030504040204" pitchFamily="34" charset="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D5653A7-A428-8C47-AF04-5E88589C6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AEFE98-1C1F-FC4F-BB30-6B2241DB2515}"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128773EC-2257-0F40-A2D8-30B25F60D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A82C29E1-9DEA-164B-BA43-B29213FC9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And this is how the works-cited listing should look. While this entry is technically correct, it would help your readers more readily access the source if you include the URL here (it would go before the access date).</a:t>
            </a:r>
          </a:p>
        </p:txBody>
      </p:sp>
      <p:sp>
        <p:nvSpPr>
          <p:cNvPr id="49155" name="Slide Number Placeholder 3">
            <a:extLst>
              <a:ext uri="{FF2B5EF4-FFF2-40B4-BE49-F238E27FC236}">
                <a16:creationId xmlns:a16="http://schemas.microsoft.com/office/drawing/2014/main" id="{8C93247C-8E8F-8543-BE7B-D106CC34D2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B8B779B-E046-FF40-A250-65269BC6DED5}"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3FDC5F70-7726-F046-83DE-BF192FDC44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65183EC7-11BE-4A4A-ACD7-ACE6E2FB8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In parenthetical citations of a literary work available in multiple editions, such as a commonly studied novel, it is often helpful to provide division numbers in addition to page numbers so that your readers can find your references in any edition of the work.</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Make sure that your in-text citations refer unambiguously to the entry in your works-cited list. If you are citing from the works of two different authors with the same last name, include the author’s first initial in your reference).</a:t>
            </a:r>
          </a:p>
        </p:txBody>
      </p:sp>
      <p:sp>
        <p:nvSpPr>
          <p:cNvPr id="51203" name="Slide Number Placeholder 3">
            <a:extLst>
              <a:ext uri="{FF2B5EF4-FFF2-40B4-BE49-F238E27FC236}">
                <a16:creationId xmlns:a16="http://schemas.microsoft.com/office/drawing/2014/main" id="{456EF4B3-799E-D249-BC81-10D93CC61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ECC1C2-3DBF-E34E-8847-5C3B105F6DB1}"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80AA56BD-15BA-D94D-AD4D-7C3F95843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03D2928B-35A7-D148-A4A2-98E204CF8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Citing a Work by Multiple Authors</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the entry in the Works Cited list begins with the names of two authors, include both last names in the in-text citation, connected by </a:t>
            </a:r>
            <a:r>
              <a:rPr lang="en-US" altLang="en-US" b="0" i="0" dirty="0">
                <a:latin typeface="Arial" panose="020B0604020202020204" pitchFamily="34" charset="0"/>
                <a:ea typeface="ＭＳ Ｐゴシック" panose="020B0600070205080204" pitchFamily="34" charset="-128"/>
              </a:rPr>
              <a:t>“and.”</a:t>
            </a: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the source has three or more authors, the entry in the Works Cited list should begin with the first author’s name followed by et al. The in-text citation should follow suit.</a:t>
            </a:r>
          </a:p>
        </p:txBody>
      </p:sp>
      <p:sp>
        <p:nvSpPr>
          <p:cNvPr id="53251" name="Slide Number Placeholder 3">
            <a:extLst>
              <a:ext uri="{FF2B5EF4-FFF2-40B4-BE49-F238E27FC236}">
                <a16:creationId xmlns:a16="http://schemas.microsoft.com/office/drawing/2014/main" id="{73116E42-0D11-4F46-92A5-F9BF4EA1D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72E64A-DF70-7A43-A98A-C61EFA9CFDB2}"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17D4539E-CE05-2C47-BA2E-EFFC1A7D0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140E381E-98D2-E54F-8E40-CF91405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Multiple Works by the Same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more than one work by a particular author, include a shortened title for the particular work from which you are quoting to distinguish it from the others. This is illustrated in the first example on this slide. Additionally, if the author's name is not mentioned in the sentence, format your citation with the author's name followed by a comma, followed by a shortened title of the work, followed, when appropriate, by page numbers.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27096C0C-E233-3944-8A07-A645B9DEB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42A2CC7-AB49-0742-B1F6-67268486E4FC}"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52659A2D-0B25-3447-BFAC-88F7104DF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6FFBDEE2-62E8-6448-A2E9-AB9F91DED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Citing Multivolume Works</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you cite from different volumes of a multivolume work, always include the volume number followed by a colon. Put a space after the colon, then provide the page number(s). (If you only cite from one volume, provide only the page number in parentheses.) This is illustrated in the first example on this slide.</a:t>
            </a:r>
          </a:p>
          <a:p>
            <a:pPr eaLnBrk="1" hangingPunct="1">
              <a:spcBef>
                <a:spcPct val="0"/>
              </a:spcBef>
              <a:spcAft>
                <a:spcPts val="1200"/>
              </a:spcAft>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Citing the Bible: </a:t>
            </a:r>
            <a:r>
              <a:rPr lang="en-US" altLang="en-US" dirty="0">
                <a:latin typeface="Arial" panose="020B0604020202020204" pitchFamily="34" charset="0"/>
                <a:ea typeface="ＭＳ Ｐゴシック" panose="020B0600070205080204" pitchFamily="34" charset="-128"/>
              </a:rPr>
              <a:t>In your first parenthetical citation, you want to make clear which Bible you're using (italicize the title), as each version varies in its translation, followed by book (do not italicize), chapter and verse. Do not include page numbers. This is illustrated in the second example on this slide. If future references employ the same edition of the Bible you’</a:t>
            </a:r>
            <a:r>
              <a:rPr lang="en-US" altLang="ja-JP" dirty="0">
                <a:latin typeface="Arial" panose="020B0604020202020204" pitchFamily="34" charset="0"/>
                <a:ea typeface="ＭＳ Ｐゴシック" panose="020B0600070205080204" pitchFamily="34" charset="-128"/>
              </a:rPr>
              <a:t>re using, list only the book, chapter, and verse in the parenthetical citation.</a:t>
            </a:r>
          </a:p>
          <a:p>
            <a:pPr eaLnBrk="1" hangingPunct="1">
              <a:spcBef>
                <a:spcPct val="0"/>
              </a:spcBef>
            </a:pPr>
            <a:endParaRPr lang="en-US" altLang="en-US" dirty="0">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9BBE0296-E1E4-074B-9C82-9AAFB108B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4B6EA5-4BDE-E141-93AB-580A79963AAB}"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D9643025-40DA-7545-B7C4-D3D731EDB1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2E4DFD71-38FE-FB41-AFFE-50399F327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Sometimes you may have to use an indirect source. An indirect source is a source cited in another source. For such indirect quotations, use “</a:t>
            </a:r>
            <a:r>
              <a:rPr lang="en-US" altLang="ja-JP">
                <a:latin typeface="Arial" panose="020B0604020202020204" pitchFamily="34" charset="0"/>
                <a:ea typeface="ＭＳ Ｐゴシック" panose="020B0600070205080204" pitchFamily="34" charset="-128"/>
              </a:rPr>
              <a:t>qtd. in</a:t>
            </a:r>
            <a:r>
              <a:rPr lang="en-US"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to indicate the source you actually consulted. This is illustrated in the first example on this slide. Note that, in most cases, a responsible researcher will attempt to find the original source, rather than citing an indirect source.</a:t>
            </a:r>
            <a:endParaRPr lang="en-US" altLang="ja-JP" b="1">
              <a:latin typeface="Arial" panose="020B0604020202020204" pitchFamily="34" charset="0"/>
              <a:ea typeface="ＭＳ Ｐゴシック" panose="020B0600070205080204" pitchFamily="34" charset="-128"/>
            </a:endParaRP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Multiple Citations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borrow more than once from the same source within a single paragraph and no other source intervenes, you may give a single parenthetical reference after the last borrowing. </a:t>
            </a:r>
          </a:p>
          <a:p>
            <a:pPr eaLnBrk="1" hangingPunct="1">
              <a:spcBef>
                <a:spcPct val="0"/>
              </a:spcBef>
            </a:pPr>
            <a:endParaRPr lang="en-US" altLang="en-US">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059D1685-8BDD-974D-8E3D-23CEAA05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A40FC5-274E-9846-A078-50F902DEC22A}"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96182547-AFCE-CB4B-A187-BBDEFA9E9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45EA203A-AC50-8940-8ECA-A56917B63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When a source has no page numbers or any other kind of part number, no number should be given in a parenthetical citation. Do not count unnumbered paragraphs, pauses, or other parts. This is an example of how to cite a direct quotation from an oral address.</a:t>
            </a:r>
          </a:p>
          <a:p>
            <a:pPr eaLnBrk="1" hangingPunct="1">
              <a:spcBef>
                <a:spcPct val="0"/>
              </a:spcBef>
            </a:pP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08EEE944-FE3C-C34E-A6C2-5120246DC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9B8960-1CF6-9548-A959-CB13E79C5126}"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58B643AA-2205-7A41-BD70-78D725F89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A7AAFA1F-D955-E149-93A9-21942A170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In quotations that are five or more lines of text, start the quotation on a new line, with the entire quote indented </a:t>
            </a:r>
            <a:r>
              <a:rPr lang="en-US" altLang="en-US" b="1">
                <a:latin typeface="Arial" panose="020B0604020202020204" pitchFamily="34" charset="0"/>
                <a:ea typeface="ＭＳ Ｐゴシック" panose="020B0600070205080204" pitchFamily="34" charset="-128"/>
              </a:rPr>
              <a:t>half an inch</a:t>
            </a:r>
            <a:r>
              <a:rPr lang="en-US" altLang="en-US">
                <a:latin typeface="Arial" panose="020B0604020202020204" pitchFamily="34" charset="0"/>
                <a:ea typeface="ＭＳ Ｐゴシック" panose="020B0600070205080204" pitchFamily="34" charset="-128"/>
              </a:rPr>
              <a:t> from the left margin; maintain double-spacing. Do not indent the first line an extra amount or add quotation marks not present in the original. Use a colon to introduce the quotation (unless your introductory wording does not require punctuation). Your parenthetical citation should come </a:t>
            </a:r>
            <a:r>
              <a:rPr lang="en-US" altLang="en-US" b="1">
                <a:latin typeface="Arial" panose="020B0604020202020204" pitchFamily="34" charset="0"/>
                <a:ea typeface="ＭＳ Ｐゴシック" panose="020B0600070205080204" pitchFamily="34" charset="-128"/>
              </a:rPr>
              <a:t>after</a:t>
            </a:r>
            <a:r>
              <a:rPr lang="en-US" altLang="en-US">
                <a:latin typeface="Arial" panose="020B0604020202020204" pitchFamily="34" charset="0"/>
                <a:ea typeface="ＭＳ Ｐゴシック" panose="020B0600070205080204" pitchFamily="34" charset="-128"/>
              </a:rPr>
              <a:t> the closing punctuation mark. </a:t>
            </a:r>
            <a:r>
              <a:rPr lang="en-US" altLang="en-US" b="1">
                <a:latin typeface="Arial" panose="020B0604020202020204" pitchFamily="34" charset="0"/>
                <a:ea typeface="ＭＳ Ｐゴシック" panose="020B0600070205080204" pitchFamily="34" charset="-128"/>
              </a:rPr>
              <a:t>Note: </a:t>
            </a:r>
            <a:r>
              <a:rPr lang="en-US" altLang="en-US">
                <a:latin typeface="Arial" panose="020B0604020202020204" pitchFamily="34" charset="0"/>
                <a:ea typeface="ＭＳ Ｐゴシック" panose="020B0600070205080204" pitchFamily="34" charset="-128"/>
              </a:rPr>
              <a:t>If a new paragraph begins in the middle of the quotation, indent its first line.</a:t>
            </a: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E179259D-8EEE-144C-A69F-FA6816662E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F3983C-C5C7-1448-B31D-443C306ADACF}"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E87B838-1C5D-6E44-A499-5C29909BA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F2BEFE58-433D-7942-ABBC-B4306649B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The MLA Handbook for Writers of Research Papers, 8th ed. supersedes both the 7</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handbook and the MLA Style Manual and Guide to Scholarly Publishing, 3rd ed. The style of documentation outlined in the 8</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serves the needs of students who are writing research papers, as well as scholars who publish professionally.  This presentation will mostly focus on MLA formatting and style concerns that affect writing research papers.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MLA style is often used in the following disciplines: humanities, languages, literature, linguistics, philosophy, communication, religion, and others.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a:p>
            <a:pPr eaLnBrk="1" hangingPunct="1">
              <a:spcBef>
                <a:spcPct val="0"/>
              </a:spcBef>
            </a:pPr>
            <a:endParaRPr lang="en-US" altLang="en-US" dirty="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DDFBB7BF-1FB0-2F43-9CA1-E587B2700D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45552A-3865-944F-94DE-F13C60A9609D}"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386D9721-CFFD-8B4B-8F3E-F0C130D5B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1E6FBDAD-EC1A-034C-B1E2-9B10B0726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Adding or Omitting Words In Quotations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add a word or words in a quotation, you should put brackets around the words to indicate that they are not part of the original text.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omit a word or words from a quotation, you should indicate the deleted word or words by using ellipsis marks, which are three periods ( . . . ) preceded and followed by a space. Please note that brackets are not needed around ellipses unless adding brackets would clarify your use of ellipses.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ADC9035D-A7D9-4D4F-9BFE-CC5933687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E12E10-A184-A44A-88B2-8C43C40E61A6}"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BA042537-9EB7-804A-B65E-542319BEFB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884B50A8-8EED-D84E-A9E1-8AFCF0DA0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While earlier editions of the MLA Handbook showed writers how to create a Works Cited entry based on the source’s publication format (book, periodical, film, etc.), the updated 8</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demonstrates that documentation should be created by consulting the list of core elements. Rather than asking: “how do I cite a book, DVD, or webpage,” the writer now creates an entry by looking at the list of core elements– which are facts common to most works– and assembling them in a specific order. </a:t>
            </a:r>
          </a:p>
          <a:p>
            <a:r>
              <a:rPr lang="en-US" altLang="en-US" dirty="0">
                <a:ea typeface="ＭＳ Ｐゴシック" panose="020B0600070205080204" pitchFamily="34" charset="-128"/>
              </a:rPr>
              <a:t>These changes have been made to reflect the differences in how we consult works. In the updated model, the writer should ask: “who is the author?” and “what is the title?”, regardless of the nature of the source. The following slides will explain each of the core elements, and how they might differ from one medium to another.</a:t>
            </a:r>
          </a:p>
        </p:txBody>
      </p:sp>
      <p:sp>
        <p:nvSpPr>
          <p:cNvPr id="75779" name="Slide Number Placeholder 3">
            <a:extLst>
              <a:ext uri="{FF2B5EF4-FFF2-40B4-BE49-F238E27FC236}">
                <a16:creationId xmlns:a16="http://schemas.microsoft.com/office/drawing/2014/main" id="{BD76D8BA-719B-6B47-8076-3AD425436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EFDCC4-E42F-1A4A-A4C7-16695DD5A486}"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134BBAA6-7B99-D346-AAFB-7E67C2BA9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71D528DF-C9E4-A84C-9633-53D9C364C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While these examples are in different mediums (the first one is a periodical, the second is a printed book), they are both formatted according to the list of key elements. Note: there are other types of author situations, such as multiple authors, translators, editors, corporate authors, performers, and pseudonyms (such as online user names). Refer to the 8</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handbook or the MLA online Style Center https://</a:t>
            </a:r>
            <a:r>
              <a:rPr lang="en-US" altLang="en-US" dirty="0" err="1">
                <a:ea typeface="ＭＳ Ｐゴシック" panose="020B0600070205080204" pitchFamily="34" charset="-128"/>
              </a:rPr>
              <a:t>style.mla.org</a:t>
            </a:r>
            <a:r>
              <a:rPr lang="en-US" altLang="en-US" dirty="0">
                <a:ea typeface="ＭＳ Ｐゴシック" panose="020B0600070205080204" pitchFamily="34" charset="-128"/>
              </a:rPr>
              <a:t>/ for more information.</a:t>
            </a:r>
          </a:p>
        </p:txBody>
      </p:sp>
      <p:sp>
        <p:nvSpPr>
          <p:cNvPr id="77827" name="Slide Number Placeholder 3">
            <a:extLst>
              <a:ext uri="{FF2B5EF4-FFF2-40B4-BE49-F238E27FC236}">
                <a16:creationId xmlns:a16="http://schemas.microsoft.com/office/drawing/2014/main" id="{73ED017A-AA9A-EF4E-B9CA-453875943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070BE6-97C7-C341-B1D7-577B1730650A}"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C354C37E-C967-F44A-9E17-C2CEE91EA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727A6345-E313-6B45-AE64-3D59DDBB3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Optima" panose="02000503060000020004" pitchFamily="2" charset="0"/>
                <a:ea typeface="ＭＳ Ｐゴシック" panose="020B0600070205080204" pitchFamily="34" charset="-128"/>
              </a:rPr>
              <a:t>The title of the source should follow the author’s name. Depending upon the type of source, it should be listed in italics or quotation marks. </a:t>
            </a:r>
            <a:endParaRPr lang="en-US" altLang="en-US">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5248591C-94DA-584C-98CD-AEEB6F50C9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0393795-92B3-5E4E-8A3C-0E6C8B773999}"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8A22FDBE-17C2-654D-86EA-4EEBCBB87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E12180B4-FB22-814A-A95A-8A76F4F8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Containers are the larger wholes in which the source is located. For example, if you want to cite a poem that is listed in a collection of poems, the individual poem is the source, while the larger collection is the container. The title of the container is usually italicized and followed by a comma, since the information that follows next describes the container. </a:t>
            </a:r>
          </a:p>
          <a:p>
            <a:pPr eaLnBrk="1" hangingPunct="1">
              <a:spcBef>
                <a:spcPct val="0"/>
              </a:spcBef>
            </a:pPr>
            <a:r>
              <a:rPr lang="en-US" altLang="en-US" dirty="0">
                <a:ea typeface="ＭＳ Ｐゴシック" panose="020B0600070205080204" pitchFamily="34" charset="-128"/>
              </a:rPr>
              <a:t>In the first example, “Toward </a:t>
            </a:r>
            <a:r>
              <a:rPr lang="en-US" altLang="en-US" dirty="0" err="1">
                <a:ea typeface="ＭＳ Ｐゴシック" panose="020B0600070205080204" pitchFamily="34" charset="-128"/>
              </a:rPr>
              <a:t>Metareading</a:t>
            </a:r>
            <a:r>
              <a:rPr lang="en-US" altLang="en-US" dirty="0">
                <a:ea typeface="ＭＳ Ｐゴシック" panose="020B0600070205080204" pitchFamily="34" charset="-128"/>
              </a:rPr>
              <a:t>” is the title of an essay, and The </a:t>
            </a:r>
            <a:r>
              <a:rPr lang="en-US" altLang="en-US" i="1" dirty="0">
                <a:ea typeface="ＭＳ Ｐゴシック" panose="020B0600070205080204" pitchFamily="34" charset="-128"/>
              </a:rPr>
              <a:t>Future of the Book</a:t>
            </a:r>
            <a:r>
              <a:rPr lang="en-US" altLang="en-US" i="0" dirty="0">
                <a:ea typeface="ＭＳ Ｐゴシック" panose="020B0600070205080204" pitchFamily="34" charset="-128"/>
              </a:rPr>
              <a:t> is </a:t>
            </a:r>
            <a:r>
              <a:rPr lang="en-US" altLang="en-US" dirty="0">
                <a:ea typeface="ＭＳ Ｐゴシック" panose="020B0600070205080204" pitchFamily="34" charset="-128"/>
              </a:rPr>
              <a:t>the title of the edited collection in which the </a:t>
            </a:r>
            <a:r>
              <a:rPr lang="en-US" altLang="en-US" b="0" i="0" dirty="0">
                <a:ea typeface="ＭＳ Ｐゴシック" panose="020B0600070205080204" pitchFamily="34" charset="-128"/>
              </a:rPr>
              <a:t>essay appears.</a:t>
            </a:r>
          </a:p>
          <a:p>
            <a:pPr eaLnBrk="1" hangingPunct="1">
              <a:spcBef>
                <a:spcPct val="0"/>
              </a:spcBef>
            </a:pPr>
            <a:r>
              <a:rPr lang="en-US" altLang="en-US" b="0" i="0" dirty="0">
                <a:ea typeface="ＭＳ Ｐゴシック" panose="020B0600070205080204" pitchFamily="34" charset="-128"/>
              </a:rPr>
              <a:t>The container may also be a website, which contains articles, postings, and other works, or it may be a television series, which is made up of episodes.</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480FEE4C-B99C-3046-AFE1-8E25E28D7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6A9DB9-1AFE-EC4B-A70A-866B3968094A}"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A4791B85-7EF5-6749-8D70-71B5548E0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72F1288B-5DA6-8E49-90F3-7778B6F76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In addition to the author, there may be other contributors to the source who should be credited, such as editors, illustrators, performers, translators, etc. If their contributions are relevant to your research, or necessary to identify the source, include their names in your documentation.</a:t>
            </a:r>
          </a:p>
          <a:p>
            <a:r>
              <a:rPr lang="en-US" altLang="en-US">
                <a:ea typeface="ＭＳ Ｐゴシック" panose="020B0600070205080204" pitchFamily="34" charset="-128"/>
              </a:rPr>
              <a:t> </a:t>
            </a:r>
          </a:p>
          <a:p>
            <a:r>
              <a:rPr lang="en-US" altLang="en-US" i="1">
                <a:ea typeface="ＭＳ Ｐゴシック" panose="020B0600070205080204" pitchFamily="34" charset="-128"/>
              </a:rPr>
              <a:t>Note</a:t>
            </a:r>
            <a:r>
              <a:rPr lang="en-US" altLang="en-US">
                <a:ea typeface="ＭＳ Ｐゴシック" panose="020B0600070205080204" pitchFamily="34" charset="-128"/>
              </a:rPr>
              <a:t>: In the eighth edition, terms like editor, illustrator, translator, etc., are no longer abbreviated.</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id="{F340DCA9-04A7-E64F-BEFB-B67AC6ABA7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DD04D6C-4C1B-D54E-938A-79474FA80631}"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DB94EA11-FD70-B346-AD3B-03FEBE6C5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8D664333-A228-E74D-9C79-8E20F00D0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Books are commonly issued in versions called editions. A revised edition of a book may be labeled ”revised edition” or may be numbered (second edition, etc.). A a film may be released in different versions, such as expanded or director’s cut. </a:t>
            </a:r>
          </a:p>
        </p:txBody>
      </p:sp>
      <p:sp>
        <p:nvSpPr>
          <p:cNvPr id="86019" name="Slide Number Placeholder 3">
            <a:extLst>
              <a:ext uri="{FF2B5EF4-FFF2-40B4-BE49-F238E27FC236}">
                <a16:creationId xmlns:a16="http://schemas.microsoft.com/office/drawing/2014/main" id="{16C93ADA-74E6-CA4D-9325-B3685665C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4DA44FD-6AA9-8946-9700-6C91CAC7FB79}"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B585D64F-322F-EA4A-9E26-251BC1699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61115EB3-1277-C244-94C3-E2D217C1A8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If your source uses another numbering system, include the number in your entry, preceded by a term that identifies the kind of division the number refers to.</a:t>
            </a:r>
          </a:p>
        </p:txBody>
      </p:sp>
      <p:sp>
        <p:nvSpPr>
          <p:cNvPr id="88067" name="Slide Number Placeholder 3">
            <a:extLst>
              <a:ext uri="{FF2B5EF4-FFF2-40B4-BE49-F238E27FC236}">
                <a16:creationId xmlns:a16="http://schemas.microsoft.com/office/drawing/2014/main" id="{0FDEEF33-1085-F249-A2AB-084E58571B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50F928-2401-CA4B-A769-C522C0FC322B}"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C27012CC-3E05-6943-AC29-4C252802D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B6D24E84-0417-D647-A107-24C9DCC15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ea typeface="ＭＳ Ｐゴシック" panose="020B0600070205080204" pitchFamily="34" charset="-128"/>
              </a:rPr>
              <a:t>Note</a:t>
            </a:r>
            <a:r>
              <a:rPr lang="en-US" altLang="en-US" dirty="0">
                <a:ea typeface="ＭＳ Ｐゴシック" panose="020B0600070205080204" pitchFamily="34" charset="-128"/>
              </a:rPr>
              <a:t>: the publisher’s name need not be included in the following sources: periodicals, works published by their author or editor, a website whose title is the same name as its publisher, a website that makes works available but does not actually publish them (such as </a:t>
            </a:r>
            <a:r>
              <a:rPr lang="en-US" altLang="en-US" i="1" dirty="0">
                <a:ea typeface="ＭＳ Ｐゴシック" panose="020B0600070205080204" pitchFamily="34" charset="-128"/>
              </a:rPr>
              <a:t>YouTube</a:t>
            </a:r>
            <a:r>
              <a:rPr lang="en-US" altLang="en-US" dirty="0">
                <a:ea typeface="ＭＳ Ｐゴシック" panose="020B0600070205080204" pitchFamily="34" charset="-128"/>
              </a:rPr>
              <a:t>, </a:t>
            </a:r>
            <a:r>
              <a:rPr lang="en-US" altLang="en-US" i="1" dirty="0">
                <a:ea typeface="ＭＳ Ｐゴシック" panose="020B0600070205080204" pitchFamily="34" charset="-128"/>
              </a:rPr>
              <a:t>WordPress</a:t>
            </a:r>
            <a:r>
              <a:rPr lang="en-US" altLang="en-US" dirty="0">
                <a:ea typeface="ＭＳ Ｐゴシック" panose="020B0600070205080204" pitchFamily="34" charset="-128"/>
              </a:rPr>
              <a:t>, or </a:t>
            </a:r>
            <a:r>
              <a:rPr lang="en-US" altLang="en-US" i="1" dirty="0">
                <a:ea typeface="ＭＳ Ｐゴシック" panose="020B0600070205080204" pitchFamily="34" charset="-128"/>
              </a:rPr>
              <a:t>JSTOR</a:t>
            </a:r>
            <a:r>
              <a:rPr lang="en-US" altLang="en-US" dirty="0">
                <a:ea typeface="ＭＳ Ｐゴシック" panose="020B0600070205080204" pitchFamily="34" charset="-128"/>
              </a:rPr>
              <a:t>).</a:t>
            </a:r>
          </a:p>
          <a:p>
            <a:pPr eaLnBrk="1" hangingPunct="1">
              <a:spcBef>
                <a:spcPct val="0"/>
              </a:spcBef>
            </a:pPr>
            <a:endParaRPr lang="en-US" altLang="en-US" dirty="0">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93F5A29E-785A-054D-895B-EFEDBD895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809E4DC-9FCC-4244-8786-EB502B089240}" type="slidenum">
              <a:rPr lang="en-US" altLang="en-US" smtClean="0"/>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C4705AD4-9001-0248-B658-8E65CD75A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524E2575-054F-3746-9B9C-87109B47A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If you’re unsure about which date to use, go with the date of the source’s original publication.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In the first example, the periodical’s publication schedule goes by season. So document the volume (61), the issue number (3), and the issue (Spring 2008). </a:t>
            </a:r>
          </a:p>
          <a:p>
            <a:r>
              <a:rPr lang="en-US" altLang="en-US" dirty="0">
                <a:ea typeface="ＭＳ Ｐゴシック" panose="020B0600070205080204" pitchFamily="34" charset="-128"/>
              </a:rPr>
              <a:t>In the second example, Mutant Enemy is the primary production company, and “Hush” was released in 1999. This is the way to create a general citation for a television episode.</a:t>
            </a:r>
          </a:p>
          <a:p>
            <a:pPr eaLnBrk="1" hangingPunct="1">
              <a:spcBef>
                <a:spcPct val="0"/>
              </a:spcBef>
            </a:pPr>
            <a:endParaRPr lang="en-US" altLang="en-US" dirty="0">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id="{9BFFBB66-E6B6-4A4A-8971-D1936A3377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82E39-4CB4-EB43-BA40-B3CBECEFCC3F}" type="slidenum">
              <a:rPr lang="en-US" altLang="en-US" smtClean="0"/>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34D6114-4E69-8D4F-9D2C-065A721BE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427EE0-0E26-ED49-9FD4-66964D73A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spcBef>
                <a:spcPct val="0"/>
              </a:spcBef>
            </a:pP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ECF952D3-D190-7942-9117-D82EB8A4B7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19D6B0-A9E8-6744-8B71-28344CC4CA96}"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B9958220-67F3-E24B-A172-C38103271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C5D0AA1F-774D-CD46-A0E3-637FA5B3B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Date of original publication</a:t>
            </a:r>
            <a:r>
              <a:rPr lang="en-US" altLang="en-US">
                <a:ea typeface="ＭＳ Ｐゴシック" panose="020B0600070205080204" pitchFamily="34" charset="-128"/>
              </a:rPr>
              <a:t>: If a source has been published on more than one date, the writer may want to include both dates if it will provide the reader with necessary or helpful information.</a:t>
            </a:r>
          </a:p>
          <a:p>
            <a:r>
              <a:rPr lang="en-US" altLang="en-US" b="1">
                <a:ea typeface="ＭＳ Ｐゴシック" panose="020B0600070205080204" pitchFamily="34" charset="-128"/>
              </a:rPr>
              <a:t>City of publication</a:t>
            </a:r>
            <a:r>
              <a:rPr lang="en-US" altLang="en-US">
                <a:ea typeface="ＭＳ Ｐゴシック" panose="020B0600070205080204" pitchFamily="34" charset="-128"/>
              </a:rPr>
              <a:t>: this is only necessary in particular instances, such as in a work published before 1900. Since pre-1900 works were usually associated with the city in which they were published, your documentation may substitute the city name for the publisher’s name.</a:t>
            </a: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2CE89B4A-FB9E-1047-9147-F5C2120250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AC72C8-7C47-7C48-8C08-C7355C10998E}" type="slidenum">
              <a:rPr lang="en-US" altLang="en-US" smtClean="0"/>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C02F039A-3A82-7B48-9599-51FA1B900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3B32945D-AEE2-3240-A5C1-56C303DA3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URL</a:t>
            </a:r>
            <a:r>
              <a:rPr lang="en-US" altLang="en-US">
                <a:ea typeface="ＭＳ Ｐゴシック" panose="020B0600070205080204" pitchFamily="34" charset="-128"/>
              </a:rPr>
              <a:t>s: use at your instructor’s discretion.</a:t>
            </a:r>
          </a:p>
          <a:p>
            <a:r>
              <a:rPr lang="en-US" altLang="en-US" b="1">
                <a:ea typeface="ＭＳ Ｐゴシック" panose="020B0600070205080204" pitchFamily="34" charset="-128"/>
              </a:rPr>
              <a:t>DOIs</a:t>
            </a:r>
            <a:r>
              <a:rPr lang="en-US" altLang="en-US">
                <a:ea typeface="ＭＳ Ｐゴシック" panose="020B0600070205080204" pitchFamily="34" charset="-128"/>
              </a:rPr>
              <a:t>: a series of digits and letters that leads to the location of an online source. Articles in journals are often assigned DOIs to ensure that the source is locatable, even if the URL changes. If your source is listed with a DOI, use that instead of a URL.</a:t>
            </a:r>
          </a:p>
          <a:p>
            <a:r>
              <a:rPr lang="en-US" altLang="en-US" b="1">
                <a:ea typeface="ＭＳ Ｐゴシック" panose="020B0600070205080204" pitchFamily="34" charset="-128"/>
              </a:rPr>
              <a:t>Date of access</a:t>
            </a:r>
            <a:r>
              <a:rPr lang="en-US" altLang="en-US">
                <a:ea typeface="ＭＳ Ｐゴシック" panose="020B0600070205080204" pitchFamily="34" charset="-128"/>
              </a:rPr>
              <a:t>: When you cite an online source, always include the date on which you accessed the material, since an online work may change or move at any time.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id="{0BD9F84F-802F-A54F-AB55-C2EA9897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931C-5237-2B42-A003-78016FAEBF7C}" type="slidenum">
              <a:rPr lang="en-US" altLang="en-US" smtClean="0"/>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78015F54-6C6C-C648-BBB1-931364610E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CBEE2141-4006-ED4D-BFBE-06E0BD3C6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Rationale: </a:t>
            </a:r>
            <a:r>
              <a:rPr lang="en-US" altLang="en-US">
                <a:latin typeface="Arial" panose="020B0604020202020204" pitchFamily="34" charset="0"/>
                <a:ea typeface="ＭＳ Ｐゴシック" panose="020B0600070205080204" pitchFamily="34" charset="-128"/>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100355" name="Slide Number Placeholder 3">
            <a:extLst>
              <a:ext uri="{FF2B5EF4-FFF2-40B4-BE49-F238E27FC236}">
                <a16:creationId xmlns:a16="http://schemas.microsoft.com/office/drawing/2014/main" id="{9F11FE26-535B-884C-8B07-57E1D7B683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541D262-05B1-DD4B-BA1B-ED1B3D08F3EA}" type="slidenum">
              <a:rPr lang="en-US" altLang="en-US" smtClean="0"/>
              <a:pPr>
                <a:spcBef>
                  <a:spcPct val="0"/>
                </a:spcBef>
              </a:pPr>
              <a:t>32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BAB3F8FF-17B6-A640-A71C-8EF908D16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D9304DBE-111B-3A48-87E9-C86DED0E1475}"/>
              </a:ext>
            </a:extLst>
          </p:cNvPr>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marL="171450" indent="-171450" eaLnBrk="1" hangingPunct="1">
              <a:lnSpc>
                <a:spcPct val="90000"/>
              </a:lnSpc>
              <a:spcBef>
                <a:spcPct val="0"/>
              </a:spcBef>
              <a:buFont typeface="Arial"/>
              <a:buChar char="•"/>
              <a:defRPr/>
            </a:pPr>
            <a:r>
              <a:rPr lang="en-US" dirty="0">
                <a:latin typeface="Arial" charset="0"/>
              </a:rPr>
              <a:t>The entire document should be </a:t>
            </a:r>
            <a:r>
              <a:rPr lang="en-US" b="0" i="0" dirty="0">
                <a:latin typeface="Arial" charset="0"/>
              </a:rPr>
              <a:t>double-spaced. This includes </a:t>
            </a:r>
            <a:r>
              <a:rPr lang="en-US" dirty="0">
                <a:latin typeface="Arial" charset="0"/>
              </a:rPr>
              <a:t>the heading, block quotations, footnotes/endnotes, and list of works cited. There should be no extra space between paragraphs.</a:t>
            </a:r>
          </a:p>
          <a:p>
            <a:pPr marL="171450" indent="-171450" eaLnBrk="1" hangingPunct="1">
              <a:lnSpc>
                <a:spcPct val="90000"/>
              </a:lnSpc>
              <a:spcBef>
                <a:spcPct val="0"/>
              </a:spcBef>
              <a:buFont typeface="Arial"/>
              <a:buChar char="•"/>
              <a:defRPr/>
            </a:pPr>
            <a:r>
              <a:rPr lang="en-US" dirty="0">
                <a:latin typeface="Arial" charset="0"/>
              </a:rPr>
              <a:t>Leave only one space after periods or other punctuation marks (unless otherwise instructed by your instructor).</a:t>
            </a:r>
          </a:p>
          <a:p>
            <a:pPr marL="171450" indent="-171450" eaLnBrk="1" hangingPunct="1">
              <a:lnSpc>
                <a:spcPct val="90000"/>
              </a:lnSpc>
              <a:spcBef>
                <a:spcPct val="0"/>
              </a:spcBef>
              <a:buFont typeface="Arial"/>
              <a:buChar char="•"/>
              <a:defRPr/>
            </a:pPr>
            <a:r>
              <a:rPr lang="en-US" dirty="0">
                <a:latin typeface="Arial" charset="0"/>
              </a:rPr>
              <a:t>Set the margins of your document to 1 inch on </a:t>
            </a:r>
            <a:r>
              <a:rPr lang="en-US" b="0" i="0" dirty="0">
                <a:latin typeface="Arial" charset="0"/>
              </a:rPr>
              <a:t>all sides.</a:t>
            </a:r>
          </a:p>
          <a:p>
            <a:pPr marL="171450" indent="-171450" eaLnBrk="1" hangingPunct="1">
              <a:lnSpc>
                <a:spcPct val="90000"/>
              </a:lnSpc>
              <a:spcBef>
                <a:spcPct val="0"/>
              </a:spcBef>
              <a:buFont typeface="Arial"/>
              <a:buChar char="•"/>
              <a:defRPr/>
            </a:pPr>
            <a:r>
              <a:rPr lang="en-US" dirty="0">
                <a:latin typeface="Arial" charset="0"/>
              </a:rPr>
              <a:t>Indent the first line of paragraphs one half-inch from the left margin. MLA recommends that you use the Tab key as opposed to pushing the Space Bar five times.</a:t>
            </a:r>
          </a:p>
          <a:p>
            <a:pPr eaLnBrk="1" hangingPunct="1">
              <a:spcBef>
                <a:spcPct val="0"/>
              </a:spcBef>
              <a:defRPr/>
            </a:pPr>
            <a:endParaRPr lang="en-US" dirty="0"/>
          </a:p>
        </p:txBody>
      </p:sp>
      <p:sp>
        <p:nvSpPr>
          <p:cNvPr id="28675" name="Slide Number Placeholder 3">
            <a:extLst>
              <a:ext uri="{FF2B5EF4-FFF2-40B4-BE49-F238E27FC236}">
                <a16:creationId xmlns:a16="http://schemas.microsoft.com/office/drawing/2014/main" id="{AECADD2F-A261-004C-A13C-80FF277900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BB4356-6392-B24E-A127-CA510E5C368C}"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C33A4303-5D8C-D242-88B9-4786BB7C93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EE7713D3-9609-284E-9F40-BE49E76C4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Create a header that numbers all pages consecutively in the upper right-hand corner, one-half inch from the top and flush with the right margin. (Note: Your instructor may ask that you omit the number on your first page. Always follow your instructor's guidelines.)</a:t>
            </a: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･Use italics throughout your essay for the titles of longer </a:t>
            </a:r>
            <a:r>
              <a:rPr lang="en-US" altLang="en-US" b="0" i="0" dirty="0">
                <a:latin typeface="Arial" panose="020B0604020202020204" pitchFamily="34" charset="0"/>
                <a:ea typeface="ＭＳ Ｐゴシック" panose="020B0600070205080204" pitchFamily="34" charset="-128"/>
              </a:rPr>
              <a:t>works.</a:t>
            </a: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･If you have any endnotes, include them on a separate page before your works-cited list. Title the section Notes (centered, unformatted).</a:t>
            </a:r>
          </a:p>
          <a:p>
            <a:pPr eaLnBrk="1" hangingPunct="1">
              <a:spcBef>
                <a:spcPct val="0"/>
              </a:spcBef>
            </a:pPr>
            <a:endParaRPr lang="en-US" altLang="en-US" dirty="0">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64745F13-B7CB-974D-B330-1A1A86FA1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DA460A-8155-C647-83BD-38CD03419E33}"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C991EE7-EDE7-F345-9A72-619B914FE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7AE713B0-DA4E-6440-A9B6-B6F85AA3F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･Do not make a title page for your paper unless specifically </a:t>
            </a:r>
            <a:r>
              <a:rPr lang="en-US" altLang="en-US" i="0" dirty="0">
                <a:latin typeface="Arial" panose="020B0604020202020204" pitchFamily="34" charset="0"/>
                <a:ea typeface="ＭＳ Ｐゴシック" panose="020B0600070205080204" pitchFamily="34" charset="-128"/>
              </a:rPr>
              <a:t>requested.</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i="1" dirty="0">
                <a:latin typeface="Arial" panose="020B0604020202020204" pitchFamily="34" charset="0"/>
                <a:ea typeface="ＭＳ Ｐゴシック" panose="020B0600070205080204" pitchFamily="34" charset="-128"/>
              </a:rPr>
              <a:t>･</a:t>
            </a:r>
            <a:r>
              <a:rPr lang="en-US" altLang="en-US" b="0" i="0" dirty="0">
                <a:latin typeface="Arial" panose="020B0604020202020204" pitchFamily="34" charset="0"/>
                <a:ea typeface="ＭＳ Ｐゴシック" panose="020B0600070205080204" pitchFamily="34" charset="-128"/>
              </a:rPr>
              <a:t>Double-space </a:t>
            </a:r>
            <a:r>
              <a:rPr lang="en-US" altLang="en-US" dirty="0">
                <a:latin typeface="Arial" panose="020B0604020202020204" pitchFamily="34" charset="0"/>
                <a:ea typeface="ＭＳ Ｐゴシック" panose="020B0600070205080204" pitchFamily="34" charset="-128"/>
              </a:rPr>
              <a:t>again and center the </a:t>
            </a:r>
            <a:r>
              <a:rPr lang="en-US" altLang="en-US" b="0" i="0" dirty="0">
                <a:latin typeface="Arial" panose="020B0604020202020204" pitchFamily="34" charset="0"/>
                <a:ea typeface="ＭＳ Ｐゴシック" panose="020B0600070205080204" pitchFamily="34" charset="-128"/>
              </a:rPr>
              <a:t>title. Do </a:t>
            </a:r>
            <a:r>
              <a:rPr lang="en-US" altLang="en-US" dirty="0">
                <a:latin typeface="Arial" panose="020B0604020202020204" pitchFamily="34" charset="0"/>
                <a:ea typeface="ＭＳ Ｐゴシック" panose="020B0600070205080204" pitchFamily="34" charset="-128"/>
              </a:rPr>
              <a:t>not underline, italicize, or place your title in quotation marks; write the title in Title Case (standard capitalization), not in all capital letters.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a:t>
            </a:r>
            <a:r>
              <a:rPr lang="en-US" altLang="en-US" i="1" dirty="0">
                <a:latin typeface="Arial" panose="020B0604020202020204" pitchFamily="34" charset="0"/>
                <a:ea typeface="ＭＳ Ｐゴシック" panose="020B0600070205080204" pitchFamily="34" charset="-128"/>
              </a:rPr>
              <a:t>Fear and Loathing in Las Vegas </a:t>
            </a:r>
            <a:r>
              <a:rPr lang="en-US" altLang="en-US" dirty="0">
                <a:latin typeface="Arial" panose="020B0604020202020204" pitchFamily="34" charset="0"/>
                <a:ea typeface="ＭＳ Ｐゴシック" panose="020B0600070205080204" pitchFamily="34" charset="-128"/>
              </a:rPr>
              <a:t>as Morality Play; Human Weariness in “After Apple Picking.”</a:t>
            </a: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i="1" dirty="0">
                <a:latin typeface="Arial" panose="020B0604020202020204" pitchFamily="34" charset="0"/>
                <a:ea typeface="ＭＳ Ｐゴシック" panose="020B0600070205080204" pitchFamily="34" charset="-128"/>
              </a:rPr>
              <a:t>･</a:t>
            </a:r>
            <a:r>
              <a:rPr lang="en-US" altLang="en-US" b="0" i="0" dirty="0">
                <a:latin typeface="Arial" panose="020B0604020202020204" pitchFamily="34" charset="0"/>
                <a:ea typeface="ＭＳ Ｐゴシック" panose="020B0600070205080204" pitchFamily="34" charset="-128"/>
              </a:rPr>
              <a:t>Double-space </a:t>
            </a:r>
            <a:r>
              <a:rPr lang="en-US" altLang="en-US" dirty="0">
                <a:latin typeface="Arial" panose="020B0604020202020204" pitchFamily="34" charset="0"/>
                <a:ea typeface="ＭＳ Ｐゴシック" panose="020B0600070205080204" pitchFamily="34" charset="-128"/>
              </a:rPr>
              <a:t>between the title and the first line of the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 half-inch from the top and flush with the right margin. (Note: Your instructor or other readers may ask that you omit last name/page number header on your first page. Always follow instructor guidelines.)</a:t>
            </a:r>
          </a:p>
        </p:txBody>
      </p:sp>
      <p:sp>
        <p:nvSpPr>
          <p:cNvPr id="32771" name="Slide Number Placeholder 3">
            <a:extLst>
              <a:ext uri="{FF2B5EF4-FFF2-40B4-BE49-F238E27FC236}">
                <a16:creationId xmlns:a16="http://schemas.microsoft.com/office/drawing/2014/main" id="{FFF82143-C02B-3C47-BF86-2C4565D9A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157F8C-C9DF-8B49-BF1E-0D6A71FCE2AA}"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B103E3D-F4A3-8343-8C36-733948744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0D6D5C8-DBEE-624F-85F8-B2B50A87A9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･Do not make a title page for your paper unless specifically </a:t>
            </a:r>
            <a:r>
              <a:rPr lang="en-US" altLang="en-US" i="0" dirty="0">
                <a:latin typeface="Arial" panose="020B0604020202020204" pitchFamily="34" charset="0"/>
                <a:ea typeface="ＭＳ Ｐゴシック" panose="020B0600070205080204" pitchFamily="34" charset="-128"/>
              </a:rPr>
              <a:t>requested.</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i="1" dirty="0">
                <a:latin typeface="Arial" panose="020B0604020202020204" pitchFamily="34" charset="0"/>
                <a:ea typeface="ＭＳ Ｐゴシック" panose="020B0600070205080204" pitchFamily="34" charset="-128"/>
              </a:rPr>
              <a:t>･</a:t>
            </a:r>
            <a:r>
              <a:rPr lang="en-US" altLang="en-US" b="0" i="0" dirty="0">
                <a:latin typeface="Arial" panose="020B0604020202020204" pitchFamily="34" charset="0"/>
                <a:ea typeface="ＭＳ Ｐゴシック" panose="020B0600070205080204" pitchFamily="34" charset="-128"/>
              </a:rPr>
              <a:t>Double-space </a:t>
            </a:r>
            <a:r>
              <a:rPr lang="en-US" altLang="en-US" dirty="0">
                <a:latin typeface="Arial" panose="020B0604020202020204" pitchFamily="34" charset="0"/>
                <a:ea typeface="ＭＳ Ｐゴシック" panose="020B0600070205080204" pitchFamily="34" charset="-128"/>
              </a:rPr>
              <a:t>again and center the </a:t>
            </a:r>
            <a:r>
              <a:rPr lang="en-US" altLang="en-US" b="0" i="0" dirty="0">
                <a:latin typeface="Arial" panose="020B0604020202020204" pitchFamily="34" charset="0"/>
                <a:ea typeface="ＭＳ Ｐゴシック" panose="020B0600070205080204" pitchFamily="34" charset="-128"/>
              </a:rPr>
              <a:t>title. Do </a:t>
            </a:r>
            <a:r>
              <a:rPr lang="en-US" altLang="en-US" dirty="0">
                <a:latin typeface="Arial" panose="020B0604020202020204" pitchFamily="34" charset="0"/>
                <a:ea typeface="ＭＳ Ｐゴシック" panose="020B0600070205080204" pitchFamily="34" charset="-128"/>
              </a:rPr>
              <a:t>not underline, italicize, or place your title in quotation marks; write the title in Title Case (standard capitalization), not in all capital letters.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a:t>
            </a:r>
            <a:r>
              <a:rPr lang="en-US" altLang="en-US" i="1" dirty="0">
                <a:latin typeface="Arial" panose="020B0604020202020204" pitchFamily="34" charset="0"/>
                <a:ea typeface="ＭＳ Ｐゴシック" panose="020B0600070205080204" pitchFamily="34" charset="-128"/>
              </a:rPr>
              <a:t>Fear and Loathing in Las Vegas </a:t>
            </a:r>
            <a:r>
              <a:rPr lang="en-US" altLang="en-US" dirty="0">
                <a:latin typeface="Arial" panose="020B0604020202020204" pitchFamily="34" charset="0"/>
                <a:ea typeface="ＭＳ Ｐゴシック" panose="020B0600070205080204" pitchFamily="34" charset="-128"/>
              </a:rPr>
              <a:t>as Morality Play; Human Weariness in “After Apple Picking.”</a:t>
            </a: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i="1" dirty="0">
                <a:latin typeface="Arial" panose="020B0604020202020204" pitchFamily="34" charset="0"/>
                <a:ea typeface="ＭＳ Ｐゴシック" panose="020B0600070205080204" pitchFamily="34" charset="-128"/>
              </a:rPr>
              <a:t>･</a:t>
            </a:r>
            <a:r>
              <a:rPr lang="en-US" altLang="en-US" b="0" i="0" dirty="0">
                <a:latin typeface="Arial" panose="020B0604020202020204" pitchFamily="34" charset="0"/>
                <a:ea typeface="ＭＳ Ｐゴシック" panose="020B0600070205080204" pitchFamily="34" charset="-128"/>
              </a:rPr>
              <a:t>Double-space </a:t>
            </a:r>
            <a:r>
              <a:rPr lang="en-US" altLang="en-US" dirty="0">
                <a:latin typeface="Arial" panose="020B0604020202020204" pitchFamily="34" charset="0"/>
                <a:ea typeface="ＭＳ Ｐゴシック" panose="020B0600070205080204" pitchFamily="34" charset="-128"/>
              </a:rPr>
              <a:t>between the title and the first line of the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 half-inch from the top and flush with the right margin. (Note: Your instructor or other readers may ask that you omit last name/page number header on your first page. Always follow instructor guidelines.)</a:t>
            </a:r>
          </a:p>
        </p:txBody>
      </p:sp>
      <p:sp>
        <p:nvSpPr>
          <p:cNvPr id="34819" name="Slide Number Placeholder 3">
            <a:extLst>
              <a:ext uri="{FF2B5EF4-FFF2-40B4-BE49-F238E27FC236}">
                <a16:creationId xmlns:a16="http://schemas.microsoft.com/office/drawing/2014/main" id="{A6C8B6A4-16A3-3745-9B00-F98C48CEC5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D2B85B3-B411-364A-92BF-254FC9533C7C}"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91D0F037-3D93-8B47-B64E-B00CF0A54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391AD8F4-053D-0A4A-BB5D-01740C136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Basic In-Text Citation Rules</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The source information in a parenthetical citation should direct readers to the source’</a:t>
            </a:r>
            <a:r>
              <a:rPr lang="en-US" altLang="ja-JP" dirty="0">
                <a:latin typeface="Arial" panose="020B0604020202020204" pitchFamily="34" charset="0"/>
                <a:ea typeface="ＭＳ Ｐゴシック" panose="020B0600070205080204" pitchFamily="34" charset="-128"/>
              </a:rPr>
              <a:t>s entry in the Works Cited page.</a:t>
            </a:r>
            <a:endParaRPr lang="en-US" altLang="ja-JP" i="1" dirty="0">
              <a:latin typeface="Arial" panose="020B0604020202020204" pitchFamily="34" charset="0"/>
              <a:ea typeface="ＭＳ Ｐゴシック" panose="020B0600070205080204" pitchFamily="34" charset="-128"/>
            </a:endParaRPr>
          </a:p>
          <a:p>
            <a:pPr lvl="2" eaLnBrk="1" hangingPunct="1">
              <a:spcBef>
                <a:spcPct val="0"/>
              </a:spcBef>
            </a:pP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ja-JP" dirty="0">
                <a:latin typeface="Arial" panose="020B0604020202020204" pitchFamily="34" charset="0"/>
                <a:ea typeface="ＭＳ Ｐゴシック" panose="020B0600070205080204" pitchFamily="34" charset="-128"/>
              </a:rPr>
              <a:t>The in-text citation should be placed, if possible, where there is a natural pause in your text. If the citation refers to a direct quotation, it should be placed directly following the closing quotation mark.</a:t>
            </a:r>
          </a:p>
          <a:p>
            <a:pPr lvl="2" eaLnBrk="1" hangingPunct="1">
              <a:spcBef>
                <a:spcPct val="0"/>
              </a:spcBef>
            </a:pP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Any source information that you provide in-text must correspond to the source information on the Works Cited page. More specifically, whatever signal word or phrase you provide to your readers in the text, must be the first thing that appears on the left-hand margin of the corresponding entry in the Works Cited page (so the author’s last name or the title, usually, with no </a:t>
            </a:r>
            <a:r>
              <a:rPr lang="en-US" altLang="en-US" i="0" dirty="0">
                <a:latin typeface="Arial" panose="020B0604020202020204" pitchFamily="34" charset="0"/>
                <a:ea typeface="ＭＳ Ｐゴシック" panose="020B0600070205080204" pitchFamily="34" charset="-128"/>
              </a:rPr>
              <a:t>punctuation in between).</a:t>
            </a:r>
          </a:p>
        </p:txBody>
      </p:sp>
      <p:sp>
        <p:nvSpPr>
          <p:cNvPr id="40963" name="Slide Number Placeholder 3">
            <a:extLst>
              <a:ext uri="{FF2B5EF4-FFF2-40B4-BE49-F238E27FC236}">
                <a16:creationId xmlns:a16="http://schemas.microsoft.com/office/drawing/2014/main" id="{9108D3B1-441B-4E43-A9BA-68CEFAE92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9C8F9A-2BEF-2741-95D9-76FA133445A2}"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FF641D7-8B41-A443-978B-A0B237412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5395DFBF-2493-B14C-ADBD-3B17EE493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In-Text Citations: Author-Page Style</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format follows the author-page method of in-text citation. This means that the author's last name and the page number(s) from which the quotation or paraphrase is taken must appear in the text, and a complete reference should appear in your Works Cited Page. The author's name may appear either in the sentence itself or in parentheses following the quotation or paraphrase, but the page number(s) should always appear in the parentheses, not in the text of your sentence.</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dirty="0">
                <a:latin typeface="Arial" panose="020B0604020202020204" pitchFamily="34" charset="0"/>
                <a:ea typeface="ＭＳ Ｐゴシック" panose="020B0600070205080204" pitchFamily="34" charset="-128"/>
              </a:rP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 Cited list, where, under Wordsworth, they would find the information in the corresponding entry also shown on this slide. </a:t>
            </a:r>
          </a:p>
        </p:txBody>
      </p:sp>
      <p:sp>
        <p:nvSpPr>
          <p:cNvPr id="43011" name="Slide Number Placeholder 3">
            <a:extLst>
              <a:ext uri="{FF2B5EF4-FFF2-40B4-BE49-F238E27FC236}">
                <a16:creationId xmlns:a16="http://schemas.microsoft.com/office/drawing/2014/main" id="{510BA9CC-1150-C943-A45D-6046F87D8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9F2D5C-7FE2-1247-8A21-8E3BAB9D02A0}"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D05F49D-BD46-6B44-9BB6-15EB972D800E}"/>
              </a:ext>
            </a:extLst>
          </p:cNvPr>
          <p:cNvSpPr>
            <a:spLocks noGrp="1"/>
          </p:cNvSpPr>
          <p:nvPr>
            <p:ph type="dt" sz="half" idx="10"/>
          </p:nvPr>
        </p:nvSpPr>
        <p:spPr/>
        <p:txBody>
          <a:bodyPr/>
          <a:lstStyle>
            <a:lvl1pPr>
              <a:defRPr/>
            </a:lvl1pPr>
          </a:lstStyle>
          <a:p>
            <a:pPr>
              <a:defRPr/>
            </a:pPr>
            <a:fld id="{FE506C3E-94A8-6E43-85D8-4473D86CC7A0}" type="datetimeFigureOut">
              <a:rPr lang="en-US" altLang="x-none"/>
              <a:pPr>
                <a:defRPr/>
              </a:pPr>
              <a:t>8/26/2019</a:t>
            </a:fld>
            <a:endParaRPr lang="en-US" altLang="x-none"/>
          </a:p>
        </p:txBody>
      </p:sp>
      <p:sp>
        <p:nvSpPr>
          <p:cNvPr id="5" name="Footer Placeholder 4">
            <a:extLst>
              <a:ext uri="{FF2B5EF4-FFF2-40B4-BE49-F238E27FC236}">
                <a16:creationId xmlns:a16="http://schemas.microsoft.com/office/drawing/2014/main" id="{5F72F78E-6D16-E54D-90E4-D2D7DB6E9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86E292-517F-1542-A657-0493202F82A9}"/>
              </a:ext>
            </a:extLst>
          </p:cNvPr>
          <p:cNvSpPr>
            <a:spLocks noGrp="1"/>
          </p:cNvSpPr>
          <p:nvPr>
            <p:ph type="sldNum" sz="quarter" idx="12"/>
          </p:nvPr>
        </p:nvSpPr>
        <p:spPr/>
        <p:txBody>
          <a:bodyPr/>
          <a:lstStyle>
            <a:lvl1pPr>
              <a:defRPr/>
            </a:lvl1pPr>
          </a:lstStyle>
          <a:p>
            <a:pPr>
              <a:defRPr/>
            </a:pPr>
            <a:fld id="{FECD7564-CB89-8941-8AC8-83FAAD1A1302}" type="slidenum">
              <a:rPr lang="en-US" altLang="x-none"/>
              <a:pPr>
                <a:defRPr/>
              </a:pPr>
              <a:t>‹#›</a:t>
            </a:fld>
            <a:endParaRPr lang="en-US" altLang="x-none"/>
          </a:p>
        </p:txBody>
      </p:sp>
    </p:spTree>
    <p:extLst>
      <p:ext uri="{BB962C8B-B14F-4D97-AF65-F5344CB8AC3E}">
        <p14:creationId xmlns:p14="http://schemas.microsoft.com/office/powerpoint/2010/main" val="2590972745"/>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E5121-7BBC-5B44-870D-4C6C80DFF565}"/>
              </a:ext>
            </a:extLst>
          </p:cNvPr>
          <p:cNvSpPr>
            <a:spLocks noGrp="1"/>
          </p:cNvSpPr>
          <p:nvPr>
            <p:ph type="dt" sz="half" idx="10"/>
          </p:nvPr>
        </p:nvSpPr>
        <p:spPr/>
        <p:txBody>
          <a:bodyPr/>
          <a:lstStyle>
            <a:lvl1pPr>
              <a:defRPr/>
            </a:lvl1pPr>
          </a:lstStyle>
          <a:p>
            <a:pPr>
              <a:defRPr/>
            </a:pPr>
            <a:fld id="{28C6BE62-F692-8744-9FD6-28E47BCA714F}" type="datetimeFigureOut">
              <a:rPr lang="en-US" altLang="x-none"/>
              <a:pPr>
                <a:defRPr/>
              </a:pPr>
              <a:t>8/26/2019</a:t>
            </a:fld>
            <a:endParaRPr lang="en-US" altLang="x-none"/>
          </a:p>
        </p:txBody>
      </p:sp>
      <p:sp>
        <p:nvSpPr>
          <p:cNvPr id="5" name="Footer Placeholder 4">
            <a:extLst>
              <a:ext uri="{FF2B5EF4-FFF2-40B4-BE49-F238E27FC236}">
                <a16:creationId xmlns:a16="http://schemas.microsoft.com/office/drawing/2014/main" id="{49065DCD-7168-F244-91E1-833C740A3A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2FBB95-04FC-9742-B8AD-5D6EA190AD28}"/>
              </a:ext>
            </a:extLst>
          </p:cNvPr>
          <p:cNvSpPr>
            <a:spLocks noGrp="1"/>
          </p:cNvSpPr>
          <p:nvPr>
            <p:ph type="sldNum" sz="quarter" idx="12"/>
          </p:nvPr>
        </p:nvSpPr>
        <p:spPr/>
        <p:txBody>
          <a:bodyPr/>
          <a:lstStyle>
            <a:lvl1pPr>
              <a:defRPr/>
            </a:lvl1pPr>
          </a:lstStyle>
          <a:p>
            <a:pPr>
              <a:defRPr/>
            </a:pPr>
            <a:fld id="{789C3F67-26CA-2F4B-822B-DDD5B2FC4091}" type="slidenum">
              <a:rPr lang="en-US" altLang="x-none"/>
              <a:pPr>
                <a:defRPr/>
              </a:pPr>
              <a:t>‹#›</a:t>
            </a:fld>
            <a:endParaRPr lang="en-US" altLang="x-none"/>
          </a:p>
        </p:txBody>
      </p:sp>
    </p:spTree>
    <p:extLst>
      <p:ext uri="{BB962C8B-B14F-4D97-AF65-F5344CB8AC3E}">
        <p14:creationId xmlns:p14="http://schemas.microsoft.com/office/powerpoint/2010/main" val="405293747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7B9FB-E478-ED43-A650-41233E57459B}"/>
              </a:ext>
            </a:extLst>
          </p:cNvPr>
          <p:cNvSpPr>
            <a:spLocks noGrp="1"/>
          </p:cNvSpPr>
          <p:nvPr>
            <p:ph type="dt" sz="half" idx="10"/>
          </p:nvPr>
        </p:nvSpPr>
        <p:spPr/>
        <p:txBody>
          <a:bodyPr/>
          <a:lstStyle>
            <a:lvl1pPr>
              <a:defRPr/>
            </a:lvl1pPr>
          </a:lstStyle>
          <a:p>
            <a:pPr>
              <a:defRPr/>
            </a:pPr>
            <a:fld id="{101ACFAB-28E9-4A48-B0E7-40109B371034}" type="datetimeFigureOut">
              <a:rPr lang="en-US" altLang="x-none"/>
              <a:pPr>
                <a:defRPr/>
              </a:pPr>
              <a:t>8/26/2019</a:t>
            </a:fld>
            <a:endParaRPr lang="en-US" altLang="x-none"/>
          </a:p>
        </p:txBody>
      </p:sp>
      <p:sp>
        <p:nvSpPr>
          <p:cNvPr id="5" name="Footer Placeholder 4">
            <a:extLst>
              <a:ext uri="{FF2B5EF4-FFF2-40B4-BE49-F238E27FC236}">
                <a16:creationId xmlns:a16="http://schemas.microsoft.com/office/drawing/2014/main" id="{EF38D1D2-892D-D542-9C8A-7414A6F11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ACF210-3760-D640-83F9-8F8150D5E83F}"/>
              </a:ext>
            </a:extLst>
          </p:cNvPr>
          <p:cNvSpPr>
            <a:spLocks noGrp="1"/>
          </p:cNvSpPr>
          <p:nvPr>
            <p:ph type="sldNum" sz="quarter" idx="12"/>
          </p:nvPr>
        </p:nvSpPr>
        <p:spPr/>
        <p:txBody>
          <a:bodyPr/>
          <a:lstStyle>
            <a:lvl1pPr>
              <a:defRPr/>
            </a:lvl1pPr>
          </a:lstStyle>
          <a:p>
            <a:pPr>
              <a:defRPr/>
            </a:pPr>
            <a:fld id="{4568F547-55C8-464C-88E0-976F93E52F2F}" type="slidenum">
              <a:rPr lang="en-US" altLang="x-none"/>
              <a:pPr>
                <a:defRPr/>
              </a:pPr>
              <a:t>‹#›</a:t>
            </a:fld>
            <a:endParaRPr lang="en-US" altLang="x-none"/>
          </a:p>
        </p:txBody>
      </p:sp>
    </p:spTree>
    <p:extLst>
      <p:ext uri="{BB962C8B-B14F-4D97-AF65-F5344CB8AC3E}">
        <p14:creationId xmlns:p14="http://schemas.microsoft.com/office/powerpoint/2010/main" val="313574127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8E5F4-EA9F-1743-80A2-34F68FB4DE63}"/>
              </a:ext>
            </a:extLst>
          </p:cNvPr>
          <p:cNvSpPr>
            <a:spLocks noGrp="1"/>
          </p:cNvSpPr>
          <p:nvPr>
            <p:ph type="dt" sz="half" idx="10"/>
          </p:nvPr>
        </p:nvSpPr>
        <p:spPr/>
        <p:txBody>
          <a:bodyPr/>
          <a:lstStyle>
            <a:lvl1pPr>
              <a:defRPr/>
            </a:lvl1pPr>
          </a:lstStyle>
          <a:p>
            <a:pPr>
              <a:defRPr/>
            </a:pPr>
            <a:fld id="{8673DEEF-2632-BC4E-B50A-3F87EFF32AC5}" type="datetimeFigureOut">
              <a:rPr lang="en-US" altLang="x-none"/>
              <a:pPr>
                <a:defRPr/>
              </a:pPr>
              <a:t>8/26/2019</a:t>
            </a:fld>
            <a:endParaRPr lang="en-US" altLang="x-none"/>
          </a:p>
        </p:txBody>
      </p:sp>
      <p:sp>
        <p:nvSpPr>
          <p:cNvPr id="5" name="Footer Placeholder 4">
            <a:extLst>
              <a:ext uri="{FF2B5EF4-FFF2-40B4-BE49-F238E27FC236}">
                <a16:creationId xmlns:a16="http://schemas.microsoft.com/office/drawing/2014/main" id="{7AF98E90-2E36-C546-8914-CD4DB6748E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C885B3-9FE0-604A-9AD6-6DA45D9C3460}"/>
              </a:ext>
            </a:extLst>
          </p:cNvPr>
          <p:cNvSpPr>
            <a:spLocks noGrp="1"/>
          </p:cNvSpPr>
          <p:nvPr>
            <p:ph type="sldNum" sz="quarter" idx="12"/>
          </p:nvPr>
        </p:nvSpPr>
        <p:spPr/>
        <p:txBody>
          <a:bodyPr/>
          <a:lstStyle>
            <a:lvl1pPr>
              <a:defRPr/>
            </a:lvl1pPr>
          </a:lstStyle>
          <a:p>
            <a:pPr>
              <a:defRPr/>
            </a:pPr>
            <a:fld id="{EFD83200-FD2E-124E-BD76-F97F8F71CB9A}" type="slidenum">
              <a:rPr lang="en-US" altLang="x-none"/>
              <a:pPr>
                <a:defRPr/>
              </a:pPr>
              <a:t>‹#›</a:t>
            </a:fld>
            <a:endParaRPr lang="en-US" altLang="x-none"/>
          </a:p>
        </p:txBody>
      </p:sp>
    </p:spTree>
    <p:extLst>
      <p:ext uri="{BB962C8B-B14F-4D97-AF65-F5344CB8AC3E}">
        <p14:creationId xmlns:p14="http://schemas.microsoft.com/office/powerpoint/2010/main" val="95064270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C577AE-9A12-A34D-941C-EEE95ED430CC}"/>
              </a:ext>
            </a:extLst>
          </p:cNvPr>
          <p:cNvSpPr>
            <a:spLocks noGrp="1"/>
          </p:cNvSpPr>
          <p:nvPr>
            <p:ph type="dt" sz="half" idx="10"/>
          </p:nvPr>
        </p:nvSpPr>
        <p:spPr/>
        <p:txBody>
          <a:bodyPr/>
          <a:lstStyle>
            <a:lvl1pPr>
              <a:defRPr/>
            </a:lvl1pPr>
          </a:lstStyle>
          <a:p>
            <a:pPr>
              <a:defRPr/>
            </a:pPr>
            <a:fld id="{6E4349F0-C2DE-E242-B2DB-CBD75A7D58BF}" type="datetimeFigureOut">
              <a:rPr lang="en-US" altLang="x-none"/>
              <a:pPr>
                <a:defRPr/>
              </a:pPr>
              <a:t>8/26/2019</a:t>
            </a:fld>
            <a:endParaRPr lang="en-US" altLang="x-none"/>
          </a:p>
        </p:txBody>
      </p:sp>
      <p:sp>
        <p:nvSpPr>
          <p:cNvPr id="5" name="Footer Placeholder 4">
            <a:extLst>
              <a:ext uri="{FF2B5EF4-FFF2-40B4-BE49-F238E27FC236}">
                <a16:creationId xmlns:a16="http://schemas.microsoft.com/office/drawing/2014/main" id="{CB2E0A23-4FB8-6A49-A676-7F46BB0DDF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9E6B60-6BD5-9941-B486-CB5BCA998256}"/>
              </a:ext>
            </a:extLst>
          </p:cNvPr>
          <p:cNvSpPr>
            <a:spLocks noGrp="1"/>
          </p:cNvSpPr>
          <p:nvPr>
            <p:ph type="sldNum" sz="quarter" idx="12"/>
          </p:nvPr>
        </p:nvSpPr>
        <p:spPr/>
        <p:txBody>
          <a:bodyPr/>
          <a:lstStyle>
            <a:lvl1pPr>
              <a:defRPr/>
            </a:lvl1pPr>
          </a:lstStyle>
          <a:p>
            <a:pPr>
              <a:defRPr/>
            </a:pPr>
            <a:fld id="{8423C0CC-16C5-5B42-8608-9F52F57C92B2}" type="slidenum">
              <a:rPr lang="en-US" altLang="x-none"/>
              <a:pPr>
                <a:defRPr/>
              </a:pPr>
              <a:t>‹#›</a:t>
            </a:fld>
            <a:endParaRPr lang="en-US" altLang="x-none"/>
          </a:p>
        </p:txBody>
      </p:sp>
    </p:spTree>
    <p:extLst>
      <p:ext uri="{BB962C8B-B14F-4D97-AF65-F5344CB8AC3E}">
        <p14:creationId xmlns:p14="http://schemas.microsoft.com/office/powerpoint/2010/main" val="59360586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1CE8B4-5706-7546-8EF1-6C637592E8C3}"/>
              </a:ext>
            </a:extLst>
          </p:cNvPr>
          <p:cNvSpPr>
            <a:spLocks noGrp="1"/>
          </p:cNvSpPr>
          <p:nvPr>
            <p:ph type="dt" sz="half" idx="10"/>
          </p:nvPr>
        </p:nvSpPr>
        <p:spPr/>
        <p:txBody>
          <a:bodyPr/>
          <a:lstStyle>
            <a:lvl1pPr>
              <a:defRPr/>
            </a:lvl1pPr>
          </a:lstStyle>
          <a:p>
            <a:pPr>
              <a:defRPr/>
            </a:pPr>
            <a:fld id="{9A2654A4-4DB8-EC40-A819-A69D4624D9A4}" type="datetimeFigureOut">
              <a:rPr lang="en-US" altLang="x-none"/>
              <a:pPr>
                <a:defRPr/>
              </a:pPr>
              <a:t>8/26/2019</a:t>
            </a:fld>
            <a:endParaRPr lang="en-US" altLang="x-none"/>
          </a:p>
        </p:txBody>
      </p:sp>
      <p:sp>
        <p:nvSpPr>
          <p:cNvPr id="6" name="Footer Placeholder 4">
            <a:extLst>
              <a:ext uri="{FF2B5EF4-FFF2-40B4-BE49-F238E27FC236}">
                <a16:creationId xmlns:a16="http://schemas.microsoft.com/office/drawing/2014/main" id="{0ED18AFC-8B18-984D-AC4A-8B09DE02B8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2F4C2B-1EDE-DE41-9A76-6F33B976F7B1}"/>
              </a:ext>
            </a:extLst>
          </p:cNvPr>
          <p:cNvSpPr>
            <a:spLocks noGrp="1"/>
          </p:cNvSpPr>
          <p:nvPr>
            <p:ph type="sldNum" sz="quarter" idx="12"/>
          </p:nvPr>
        </p:nvSpPr>
        <p:spPr/>
        <p:txBody>
          <a:bodyPr/>
          <a:lstStyle>
            <a:lvl1pPr>
              <a:defRPr/>
            </a:lvl1pPr>
          </a:lstStyle>
          <a:p>
            <a:pPr>
              <a:defRPr/>
            </a:pPr>
            <a:fld id="{68ED69B3-49CE-E940-8B75-27054938AA43}" type="slidenum">
              <a:rPr lang="en-US" altLang="x-none"/>
              <a:pPr>
                <a:defRPr/>
              </a:pPr>
              <a:t>‹#›</a:t>
            </a:fld>
            <a:endParaRPr lang="en-US" altLang="x-none"/>
          </a:p>
        </p:txBody>
      </p:sp>
    </p:spTree>
    <p:extLst>
      <p:ext uri="{BB962C8B-B14F-4D97-AF65-F5344CB8AC3E}">
        <p14:creationId xmlns:p14="http://schemas.microsoft.com/office/powerpoint/2010/main" val="292121423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91058D8-3B4F-2B43-8696-439D305E34FF}"/>
              </a:ext>
            </a:extLst>
          </p:cNvPr>
          <p:cNvSpPr>
            <a:spLocks noGrp="1"/>
          </p:cNvSpPr>
          <p:nvPr>
            <p:ph type="dt" sz="half" idx="10"/>
          </p:nvPr>
        </p:nvSpPr>
        <p:spPr/>
        <p:txBody>
          <a:bodyPr/>
          <a:lstStyle>
            <a:lvl1pPr>
              <a:defRPr/>
            </a:lvl1pPr>
          </a:lstStyle>
          <a:p>
            <a:pPr>
              <a:defRPr/>
            </a:pPr>
            <a:fld id="{AAC7082F-ADD9-D04B-BC4D-15A40D25CB12}" type="datetimeFigureOut">
              <a:rPr lang="en-US" altLang="x-none"/>
              <a:pPr>
                <a:defRPr/>
              </a:pPr>
              <a:t>8/26/2019</a:t>
            </a:fld>
            <a:endParaRPr lang="en-US" altLang="x-none"/>
          </a:p>
        </p:txBody>
      </p:sp>
      <p:sp>
        <p:nvSpPr>
          <p:cNvPr id="8" name="Footer Placeholder 4">
            <a:extLst>
              <a:ext uri="{FF2B5EF4-FFF2-40B4-BE49-F238E27FC236}">
                <a16:creationId xmlns:a16="http://schemas.microsoft.com/office/drawing/2014/main" id="{3A101534-C9E1-0B4D-9782-6432C2A467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3A983-340A-4748-A72C-22C48ABDA7DF}"/>
              </a:ext>
            </a:extLst>
          </p:cNvPr>
          <p:cNvSpPr>
            <a:spLocks noGrp="1"/>
          </p:cNvSpPr>
          <p:nvPr>
            <p:ph type="sldNum" sz="quarter" idx="12"/>
          </p:nvPr>
        </p:nvSpPr>
        <p:spPr/>
        <p:txBody>
          <a:bodyPr/>
          <a:lstStyle>
            <a:lvl1pPr>
              <a:defRPr/>
            </a:lvl1pPr>
          </a:lstStyle>
          <a:p>
            <a:pPr>
              <a:defRPr/>
            </a:pPr>
            <a:fld id="{D6984794-8791-724B-84AD-65C3252E38C4}" type="slidenum">
              <a:rPr lang="en-US" altLang="x-none"/>
              <a:pPr>
                <a:defRPr/>
              </a:pPr>
              <a:t>‹#›</a:t>
            </a:fld>
            <a:endParaRPr lang="en-US" altLang="x-none"/>
          </a:p>
        </p:txBody>
      </p:sp>
    </p:spTree>
    <p:extLst>
      <p:ext uri="{BB962C8B-B14F-4D97-AF65-F5344CB8AC3E}">
        <p14:creationId xmlns:p14="http://schemas.microsoft.com/office/powerpoint/2010/main" val="363414236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3706BC-BBAF-AE4E-B1EF-6480C2A05373}"/>
              </a:ext>
            </a:extLst>
          </p:cNvPr>
          <p:cNvSpPr>
            <a:spLocks noGrp="1"/>
          </p:cNvSpPr>
          <p:nvPr>
            <p:ph type="dt" sz="half" idx="10"/>
          </p:nvPr>
        </p:nvSpPr>
        <p:spPr/>
        <p:txBody>
          <a:bodyPr/>
          <a:lstStyle>
            <a:lvl1pPr>
              <a:defRPr/>
            </a:lvl1pPr>
          </a:lstStyle>
          <a:p>
            <a:pPr>
              <a:defRPr/>
            </a:pPr>
            <a:fld id="{7E266213-4E1D-E541-9FD0-ADC7751EBEDA}" type="datetimeFigureOut">
              <a:rPr lang="en-US" altLang="x-none"/>
              <a:pPr>
                <a:defRPr/>
              </a:pPr>
              <a:t>8/26/2019</a:t>
            </a:fld>
            <a:endParaRPr lang="en-US" altLang="x-none"/>
          </a:p>
        </p:txBody>
      </p:sp>
      <p:sp>
        <p:nvSpPr>
          <p:cNvPr id="4" name="Footer Placeholder 4">
            <a:extLst>
              <a:ext uri="{FF2B5EF4-FFF2-40B4-BE49-F238E27FC236}">
                <a16:creationId xmlns:a16="http://schemas.microsoft.com/office/drawing/2014/main" id="{3D916C49-9508-594D-A8FD-C0FEBB7C97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BDC57D-9C86-114F-9076-8B455B988646}"/>
              </a:ext>
            </a:extLst>
          </p:cNvPr>
          <p:cNvSpPr>
            <a:spLocks noGrp="1"/>
          </p:cNvSpPr>
          <p:nvPr>
            <p:ph type="sldNum" sz="quarter" idx="12"/>
          </p:nvPr>
        </p:nvSpPr>
        <p:spPr/>
        <p:txBody>
          <a:bodyPr/>
          <a:lstStyle>
            <a:lvl1pPr>
              <a:defRPr/>
            </a:lvl1pPr>
          </a:lstStyle>
          <a:p>
            <a:pPr>
              <a:defRPr/>
            </a:pPr>
            <a:fld id="{7AC0119B-C973-CE44-BBC5-115103462913}" type="slidenum">
              <a:rPr lang="en-US" altLang="x-none"/>
              <a:pPr>
                <a:defRPr/>
              </a:pPr>
              <a:t>‹#›</a:t>
            </a:fld>
            <a:endParaRPr lang="en-US" altLang="x-none"/>
          </a:p>
        </p:txBody>
      </p:sp>
    </p:spTree>
    <p:extLst>
      <p:ext uri="{BB962C8B-B14F-4D97-AF65-F5344CB8AC3E}">
        <p14:creationId xmlns:p14="http://schemas.microsoft.com/office/powerpoint/2010/main" val="3830749064"/>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05DCDD-1812-0842-9724-64375E321533}"/>
              </a:ext>
            </a:extLst>
          </p:cNvPr>
          <p:cNvSpPr>
            <a:spLocks noGrp="1"/>
          </p:cNvSpPr>
          <p:nvPr>
            <p:ph type="dt" sz="half" idx="10"/>
          </p:nvPr>
        </p:nvSpPr>
        <p:spPr/>
        <p:txBody>
          <a:bodyPr/>
          <a:lstStyle>
            <a:lvl1pPr>
              <a:defRPr/>
            </a:lvl1pPr>
          </a:lstStyle>
          <a:p>
            <a:pPr>
              <a:defRPr/>
            </a:pPr>
            <a:fld id="{648E835E-688F-8444-B5D4-3405411C7F18}" type="datetimeFigureOut">
              <a:rPr lang="en-US" altLang="x-none"/>
              <a:pPr>
                <a:defRPr/>
              </a:pPr>
              <a:t>8/26/2019</a:t>
            </a:fld>
            <a:endParaRPr lang="en-US" altLang="x-none"/>
          </a:p>
        </p:txBody>
      </p:sp>
      <p:sp>
        <p:nvSpPr>
          <p:cNvPr id="3" name="Footer Placeholder 4">
            <a:extLst>
              <a:ext uri="{FF2B5EF4-FFF2-40B4-BE49-F238E27FC236}">
                <a16:creationId xmlns:a16="http://schemas.microsoft.com/office/drawing/2014/main" id="{8CF1B716-C4E2-1F4C-BD02-A38CC41DED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A1F9C5C-405E-8449-9A5B-1A55CC8AF073}"/>
              </a:ext>
            </a:extLst>
          </p:cNvPr>
          <p:cNvSpPr>
            <a:spLocks noGrp="1"/>
          </p:cNvSpPr>
          <p:nvPr>
            <p:ph type="sldNum" sz="quarter" idx="12"/>
          </p:nvPr>
        </p:nvSpPr>
        <p:spPr/>
        <p:txBody>
          <a:bodyPr/>
          <a:lstStyle>
            <a:lvl1pPr>
              <a:defRPr/>
            </a:lvl1pPr>
          </a:lstStyle>
          <a:p>
            <a:pPr>
              <a:defRPr/>
            </a:pPr>
            <a:fld id="{2182E3F3-E799-F548-BDAF-43674A46C8D8}" type="slidenum">
              <a:rPr lang="en-US" altLang="x-none"/>
              <a:pPr>
                <a:defRPr/>
              </a:pPr>
              <a:t>‹#›</a:t>
            </a:fld>
            <a:endParaRPr lang="en-US" altLang="x-none"/>
          </a:p>
        </p:txBody>
      </p:sp>
    </p:spTree>
    <p:extLst>
      <p:ext uri="{BB962C8B-B14F-4D97-AF65-F5344CB8AC3E}">
        <p14:creationId xmlns:p14="http://schemas.microsoft.com/office/powerpoint/2010/main" val="2066371534"/>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10D77C-E0AB-5440-907B-A84ED14A3F57}"/>
              </a:ext>
            </a:extLst>
          </p:cNvPr>
          <p:cNvSpPr>
            <a:spLocks noGrp="1"/>
          </p:cNvSpPr>
          <p:nvPr>
            <p:ph type="dt" sz="half" idx="10"/>
          </p:nvPr>
        </p:nvSpPr>
        <p:spPr/>
        <p:txBody>
          <a:bodyPr/>
          <a:lstStyle>
            <a:lvl1pPr>
              <a:defRPr/>
            </a:lvl1pPr>
          </a:lstStyle>
          <a:p>
            <a:pPr>
              <a:defRPr/>
            </a:pPr>
            <a:fld id="{2858AF0D-EF30-5343-93A9-1FD9574CC507}" type="datetimeFigureOut">
              <a:rPr lang="en-US" altLang="x-none"/>
              <a:pPr>
                <a:defRPr/>
              </a:pPr>
              <a:t>8/26/2019</a:t>
            </a:fld>
            <a:endParaRPr lang="en-US" altLang="x-none"/>
          </a:p>
        </p:txBody>
      </p:sp>
      <p:sp>
        <p:nvSpPr>
          <p:cNvPr id="6" name="Footer Placeholder 4">
            <a:extLst>
              <a:ext uri="{FF2B5EF4-FFF2-40B4-BE49-F238E27FC236}">
                <a16:creationId xmlns:a16="http://schemas.microsoft.com/office/drawing/2014/main" id="{94351B77-DF8F-F64D-8F63-0EB462DFBB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45209B-A1B2-CC4E-8425-21B16BD8A169}"/>
              </a:ext>
            </a:extLst>
          </p:cNvPr>
          <p:cNvSpPr>
            <a:spLocks noGrp="1"/>
          </p:cNvSpPr>
          <p:nvPr>
            <p:ph type="sldNum" sz="quarter" idx="12"/>
          </p:nvPr>
        </p:nvSpPr>
        <p:spPr/>
        <p:txBody>
          <a:bodyPr/>
          <a:lstStyle>
            <a:lvl1pPr>
              <a:defRPr/>
            </a:lvl1pPr>
          </a:lstStyle>
          <a:p>
            <a:pPr>
              <a:defRPr/>
            </a:pPr>
            <a:fld id="{F9F814C2-E256-8146-8268-0F3EC722E620}" type="slidenum">
              <a:rPr lang="en-US" altLang="x-none"/>
              <a:pPr>
                <a:defRPr/>
              </a:pPr>
              <a:t>‹#›</a:t>
            </a:fld>
            <a:endParaRPr lang="en-US" altLang="x-none"/>
          </a:p>
        </p:txBody>
      </p:sp>
    </p:spTree>
    <p:extLst>
      <p:ext uri="{BB962C8B-B14F-4D97-AF65-F5344CB8AC3E}">
        <p14:creationId xmlns:p14="http://schemas.microsoft.com/office/powerpoint/2010/main" val="4027778414"/>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62FE51-818C-8741-88B3-88C1B22F7031}"/>
              </a:ext>
            </a:extLst>
          </p:cNvPr>
          <p:cNvSpPr>
            <a:spLocks noGrp="1"/>
          </p:cNvSpPr>
          <p:nvPr>
            <p:ph type="dt" sz="half" idx="10"/>
          </p:nvPr>
        </p:nvSpPr>
        <p:spPr/>
        <p:txBody>
          <a:bodyPr/>
          <a:lstStyle>
            <a:lvl1pPr>
              <a:defRPr/>
            </a:lvl1pPr>
          </a:lstStyle>
          <a:p>
            <a:pPr>
              <a:defRPr/>
            </a:pPr>
            <a:fld id="{137BDE3E-CC59-AC46-8D5D-8C826BAFD374}" type="datetimeFigureOut">
              <a:rPr lang="en-US" altLang="x-none"/>
              <a:pPr>
                <a:defRPr/>
              </a:pPr>
              <a:t>8/26/2019</a:t>
            </a:fld>
            <a:endParaRPr lang="en-US" altLang="x-none"/>
          </a:p>
        </p:txBody>
      </p:sp>
      <p:sp>
        <p:nvSpPr>
          <p:cNvPr id="6" name="Footer Placeholder 4">
            <a:extLst>
              <a:ext uri="{FF2B5EF4-FFF2-40B4-BE49-F238E27FC236}">
                <a16:creationId xmlns:a16="http://schemas.microsoft.com/office/drawing/2014/main" id="{D8D04452-EEBF-A743-88B2-DA9289E64E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F735D5-3FA1-8648-8C04-402E5D8D95EC}"/>
              </a:ext>
            </a:extLst>
          </p:cNvPr>
          <p:cNvSpPr>
            <a:spLocks noGrp="1"/>
          </p:cNvSpPr>
          <p:nvPr>
            <p:ph type="sldNum" sz="quarter" idx="12"/>
          </p:nvPr>
        </p:nvSpPr>
        <p:spPr/>
        <p:txBody>
          <a:bodyPr/>
          <a:lstStyle>
            <a:lvl1pPr>
              <a:defRPr/>
            </a:lvl1pPr>
          </a:lstStyle>
          <a:p>
            <a:pPr>
              <a:defRPr/>
            </a:pPr>
            <a:fld id="{3EA9757B-7C09-AF4A-A441-21C6168C5FA2}" type="slidenum">
              <a:rPr lang="en-US" altLang="x-none"/>
              <a:pPr>
                <a:defRPr/>
              </a:pPr>
              <a:t>‹#›</a:t>
            </a:fld>
            <a:endParaRPr lang="en-US" altLang="x-none"/>
          </a:p>
        </p:txBody>
      </p:sp>
    </p:spTree>
    <p:extLst>
      <p:ext uri="{BB962C8B-B14F-4D97-AF65-F5344CB8AC3E}">
        <p14:creationId xmlns:p14="http://schemas.microsoft.com/office/powerpoint/2010/main" val="3659588162"/>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A12EDC-C27B-E149-9501-A19D0CD9DC1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D9FB54F-EDBB-B04E-BE78-418282A585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2E3CBB-B442-CD4E-896D-03D39F0A554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Book Antiqua" charset="0"/>
                <a:ea typeface="ＭＳ Ｐゴシック" charset="-128"/>
              </a:defRPr>
            </a:lvl1pPr>
          </a:lstStyle>
          <a:p>
            <a:pPr>
              <a:defRPr/>
            </a:pPr>
            <a:fld id="{30260166-9316-E046-B120-11D1F89B2547}" type="datetimeFigureOut">
              <a:rPr lang="en-US" altLang="x-none"/>
              <a:pPr>
                <a:defRPr/>
              </a:pPr>
              <a:t>8/26/2019</a:t>
            </a:fld>
            <a:endParaRPr lang="en-US" altLang="x-none"/>
          </a:p>
        </p:txBody>
      </p:sp>
      <p:sp>
        <p:nvSpPr>
          <p:cNvPr id="5" name="Footer Placeholder 4">
            <a:extLst>
              <a:ext uri="{FF2B5EF4-FFF2-40B4-BE49-F238E27FC236}">
                <a16:creationId xmlns:a16="http://schemas.microsoft.com/office/drawing/2014/main" id="{E15A00E3-6F1D-4640-9F52-F9CBD4A666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9E89783-DEDD-884D-83A8-FAA468BE16A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Book Antiqua" charset="0"/>
                <a:ea typeface="ＭＳ Ｐゴシック" charset="-128"/>
              </a:defRPr>
            </a:lvl1pPr>
          </a:lstStyle>
          <a:p>
            <a:pPr>
              <a:defRPr/>
            </a:pPr>
            <a:fld id="{79342978-2D38-514F-A557-3FE1699A61F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tyle.ml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hulu.com/watch/511318"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5">
            <a:extLst>
              <a:ext uri="{FF2B5EF4-FFF2-40B4-BE49-F238E27FC236}">
                <a16:creationId xmlns:a16="http://schemas.microsoft.com/office/drawing/2014/main" id="{736EEE66-168F-A44F-B87B-B4AFAEBF536E}"/>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58DB16E-5E92-5D4A-8C7B-B55E8E5F318F}"/>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5365" name="Picture 3" descr="High-Rez-OWL-Logo.png">
              <a:extLst>
                <a:ext uri="{FF2B5EF4-FFF2-40B4-BE49-F238E27FC236}">
                  <a16:creationId xmlns:a16="http://schemas.microsoft.com/office/drawing/2014/main" id="{9CC94542-6EB9-194F-8EE0-98B8A89246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47C2C1A9-8038-DC47-82FC-1CE0178D1BF6}"/>
              </a:ext>
            </a:extLst>
          </p:cNvPr>
          <p:cNvSpPr txBox="1"/>
          <p:nvPr/>
        </p:nvSpPr>
        <p:spPr>
          <a:xfrm>
            <a:off x="0" y="1649413"/>
            <a:ext cx="9144000" cy="646112"/>
          </a:xfrm>
          <a:prstGeom prst="rect">
            <a:avLst/>
          </a:prstGeom>
          <a:noFill/>
        </p:spPr>
        <p:txBody>
          <a:bodyPr>
            <a:spAutoFit/>
          </a:bodyPr>
          <a:lstStyle/>
          <a:p>
            <a:pPr eaLnBrk="1" fontAlgn="auto" hangingPunct="1">
              <a:spcBef>
                <a:spcPts val="0"/>
              </a:spcBef>
              <a:spcAft>
                <a:spcPts val="0"/>
              </a:spcAft>
              <a:defRPr/>
            </a:pPr>
            <a:r>
              <a:rPr lang="en-US" sz="3600" spc="-100" dirty="0">
                <a:latin typeface="+mn-lt"/>
                <a:ea typeface="+mn-ea"/>
                <a:cs typeface="Book Antiqua"/>
              </a:rPr>
              <a:t>MLA 8th Edition Formatting and Style Guide</a:t>
            </a:r>
          </a:p>
        </p:txBody>
      </p:sp>
      <p:sp>
        <p:nvSpPr>
          <p:cNvPr id="15363" name="TextBox 1">
            <a:extLst>
              <a:ext uri="{FF2B5EF4-FFF2-40B4-BE49-F238E27FC236}">
                <a16:creationId xmlns:a16="http://schemas.microsoft.com/office/drawing/2014/main" id="{DC4FEBD0-E812-3C41-A000-400F9B8838F0}"/>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400"/>
              <a:t>Purdue OWL Staff</a:t>
            </a:r>
          </a:p>
          <a:p>
            <a:pPr eaLnBrk="1" hangingPunct="1">
              <a:spcBef>
                <a:spcPct val="0"/>
              </a:spcBef>
              <a:buFontTx/>
              <a:buNone/>
            </a:pPr>
            <a:r>
              <a:rPr lang="en-US" altLang="en-US" sz="140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8">
            <a:extLst>
              <a:ext uri="{FF2B5EF4-FFF2-40B4-BE49-F238E27FC236}">
                <a16:creationId xmlns:a16="http://schemas.microsoft.com/office/drawing/2014/main" id="{6BFA6541-248F-BC41-9664-485490B55D78}"/>
              </a:ext>
            </a:extLst>
          </p:cNvPr>
          <p:cNvGrpSpPr>
            <a:grpSpLocks/>
          </p:cNvGrpSpPr>
          <p:nvPr/>
        </p:nvGrpSpPr>
        <p:grpSpPr bwMode="auto">
          <a:xfrm>
            <a:off x="1128713" y="0"/>
            <a:ext cx="6773862" cy="2022475"/>
            <a:chOff x="0" y="0"/>
            <a:chExt cx="9144000" cy="2762588"/>
          </a:xfrm>
        </p:grpSpPr>
        <p:grpSp>
          <p:nvGrpSpPr>
            <p:cNvPr id="44036" name="Group 1">
              <a:extLst>
                <a:ext uri="{FF2B5EF4-FFF2-40B4-BE49-F238E27FC236}">
                  <a16:creationId xmlns:a16="http://schemas.microsoft.com/office/drawing/2014/main" id="{009D663A-9F88-144C-AC9A-1AE4D45C410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326200E-05FC-F74F-A8B1-74ECBCA3BAC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4039" name="Picture 12" descr="High-Rez-OWL-Logo.png">
                <a:extLst>
                  <a:ext uri="{FF2B5EF4-FFF2-40B4-BE49-F238E27FC236}">
                    <a16:creationId xmlns:a16="http://schemas.microsoft.com/office/drawing/2014/main" id="{5CE79019-3B64-2742-A0C2-6A62835C5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7" name="TextBox 10">
              <a:extLst>
                <a:ext uri="{FF2B5EF4-FFF2-40B4-BE49-F238E27FC236}">
                  <a16:creationId xmlns:a16="http://schemas.microsoft.com/office/drawing/2014/main" id="{24A4C0D3-2552-D541-84FC-4803241443C3}"/>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Print Source with Author</a:t>
              </a:r>
            </a:p>
          </p:txBody>
        </p:sp>
      </p:grpSp>
      <p:sp>
        <p:nvSpPr>
          <p:cNvPr id="44034" name="TextBox 7">
            <a:extLst>
              <a:ext uri="{FF2B5EF4-FFF2-40B4-BE49-F238E27FC236}">
                <a16:creationId xmlns:a16="http://schemas.microsoft.com/office/drawing/2014/main" id="{EC4F3AF9-8F21-B746-8D80-55D01A25E707}"/>
              </a:ext>
            </a:extLst>
          </p:cNvPr>
          <p:cNvSpPr txBox="1">
            <a:spLocks noChangeArrowheads="1"/>
          </p:cNvSpPr>
          <p:nvPr/>
        </p:nvSpPr>
        <p:spPr bwMode="auto">
          <a:xfrm>
            <a:off x="522288" y="2022475"/>
            <a:ext cx="8324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800" b="1" dirty="0">
                <a:latin typeface="Optima" panose="02000503060000020004" pitchFamily="2" charset="0"/>
              </a:rPr>
              <a:t>For the following print source:</a:t>
            </a:r>
          </a:p>
          <a:p>
            <a:pPr eaLnBrk="1" hangingPunct="1">
              <a:spcBef>
                <a:spcPct val="0"/>
              </a:spcBef>
              <a:buFontTx/>
              <a:buNone/>
            </a:pPr>
            <a:endParaRPr lang="en-US" altLang="en-US" sz="1200" b="1" dirty="0">
              <a:latin typeface="Optima" panose="02000503060000020004" pitchFamily="2" charset="0"/>
            </a:endParaRPr>
          </a:p>
          <a:p>
            <a:pPr eaLnBrk="1" hangingPunct="1">
              <a:spcBef>
                <a:spcPct val="0"/>
              </a:spcBef>
              <a:buFontTx/>
              <a:buNone/>
            </a:pPr>
            <a:r>
              <a:rPr lang="en-US" altLang="en-US" sz="2000" dirty="0">
                <a:solidFill>
                  <a:srgbClr val="0070C0"/>
                </a:solidFill>
                <a:latin typeface="Optima" panose="02000503060000020004" pitchFamily="2" charset="0"/>
              </a:rPr>
              <a:t>Burke, Kenneth. </a:t>
            </a:r>
            <a:r>
              <a:rPr lang="en-US" altLang="en-US" sz="2000" i="1" dirty="0">
                <a:solidFill>
                  <a:srgbClr val="0070C0"/>
                </a:solidFill>
                <a:latin typeface="Optima" panose="02000503060000020004" pitchFamily="2" charset="0"/>
              </a:rPr>
              <a:t>Language as Symbolic Action: Essays on Life, Literature,   </a:t>
            </a:r>
          </a:p>
          <a:p>
            <a:pPr eaLnBrk="1" hangingPunct="1">
              <a:spcBef>
                <a:spcPct val="0"/>
              </a:spcBef>
              <a:buFontTx/>
              <a:buNone/>
            </a:pPr>
            <a:r>
              <a:rPr lang="en-US" altLang="en-US" sz="2000" i="1" dirty="0">
                <a:solidFill>
                  <a:srgbClr val="0070C0"/>
                </a:solidFill>
                <a:latin typeface="Optima" panose="02000503060000020004" pitchFamily="2" charset="0"/>
              </a:rPr>
              <a:t>     and Method</a:t>
            </a:r>
            <a:r>
              <a:rPr lang="en-US" altLang="en-US" sz="2000" dirty="0">
                <a:solidFill>
                  <a:srgbClr val="0070C0"/>
                </a:solidFill>
                <a:latin typeface="Optima" panose="02000503060000020004" pitchFamily="2" charset="0"/>
              </a:rPr>
              <a:t>. U of California P, 1966.</a:t>
            </a:r>
          </a:p>
          <a:p>
            <a:pPr eaLnBrk="1" hangingPunct="1">
              <a:spcBef>
                <a:spcPct val="0"/>
              </a:spcBef>
              <a:buFontTx/>
              <a:buNone/>
            </a:pPr>
            <a:endParaRPr lang="en-US" altLang="en-US" sz="1200" b="1" dirty="0">
              <a:latin typeface="Optima" panose="02000503060000020004" pitchFamily="2" charset="0"/>
            </a:endParaRPr>
          </a:p>
          <a:p>
            <a:pPr eaLnBrk="1" hangingPunct="1">
              <a:spcBef>
                <a:spcPct val="0"/>
              </a:spcBef>
              <a:buFontTx/>
              <a:buNone/>
            </a:pPr>
            <a:r>
              <a:rPr lang="en-US" altLang="en-US" sz="2400" dirty="0">
                <a:latin typeface="Optima" panose="02000503060000020004" pitchFamily="2" charset="0"/>
              </a:rPr>
              <a:t>If the essay provides a signal word or phrase—usually the author’s last name—the citation does not need to also include that information.</a:t>
            </a:r>
          </a:p>
          <a:p>
            <a:pPr eaLnBrk="1" hangingPunct="1">
              <a:spcBef>
                <a:spcPct val="0"/>
              </a:spcBef>
              <a:buFontTx/>
              <a:buNone/>
            </a:pPr>
            <a:endParaRPr lang="en-US" altLang="en-US" sz="1200" dirty="0">
              <a:latin typeface="Optima" panose="02000503060000020004" pitchFamily="2" charset="0"/>
            </a:endParaRPr>
          </a:p>
        </p:txBody>
      </p:sp>
      <p:pic>
        <p:nvPicPr>
          <p:cNvPr id="44035" name="Picture 1">
            <a:extLst>
              <a:ext uri="{FF2B5EF4-FFF2-40B4-BE49-F238E27FC236}">
                <a16:creationId xmlns:a16="http://schemas.microsoft.com/office/drawing/2014/main" id="{689A1930-83C7-8A4B-ADA5-3A3CEA7D23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4787900"/>
            <a:ext cx="795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a:extLst>
              <a:ext uri="{FF2B5EF4-FFF2-40B4-BE49-F238E27FC236}">
                <a16:creationId xmlns:a16="http://schemas.microsoft.com/office/drawing/2014/main" id="{B404A92C-22E0-374C-BD1E-C65E171F8625}"/>
              </a:ext>
            </a:extLst>
          </p:cNvPr>
          <p:cNvSpPr txBox="1">
            <a:spLocks noChangeArrowheads="1"/>
          </p:cNvSpPr>
          <p:nvPr/>
        </p:nvSpPr>
        <p:spPr bwMode="auto">
          <a:xfrm>
            <a:off x="647700" y="23114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How to cite a work with no known author</a:t>
            </a:r>
            <a:r>
              <a:rPr lang="en-US" altLang="en-US" sz="2400">
                <a:latin typeface="Optima" panose="02000503060000020004" pitchFamily="2" charset="0"/>
              </a:rPr>
              <a:t>:</a:t>
            </a:r>
          </a:p>
          <a:p>
            <a:pPr eaLnBrk="1" hangingPunct="1">
              <a:lnSpc>
                <a:spcPct val="150000"/>
              </a:lnSpc>
              <a:spcBef>
                <a:spcPct val="0"/>
              </a:spcBef>
              <a:buFontTx/>
              <a:buNone/>
            </a:pPr>
            <a:r>
              <a:rPr lang="en-US" altLang="en-US" sz="2400">
                <a:solidFill>
                  <a:srgbClr val="0070C0"/>
                </a:solidFill>
                <a:latin typeface="Optima" panose="02000503060000020004" pitchFamily="2" charset="0"/>
              </a:rPr>
              <a:t>We see so many global warming hotspots in North America likely because this region has </a:t>
            </a:r>
            <a:r>
              <a:rPr lang="en-US" altLang="ja-JP" sz="2400">
                <a:solidFill>
                  <a:srgbClr val="0070C0"/>
                </a:solidFill>
                <a:latin typeface="Optima" panose="02000503060000020004" pitchFamily="2" charset="0"/>
                <a:ea typeface="ヒラギノ角ゴ Pro W3" panose="020B0300000000000000" pitchFamily="34" charset="-128"/>
              </a:rPr>
              <a:t>“more readily accessible climatic data and more comprehensive programs to monitor and study environmental change…” (“Impact of Global Warming” 6).</a:t>
            </a:r>
            <a:endParaRPr lang="en-US" altLang="en-US" sz="2400">
              <a:solidFill>
                <a:srgbClr val="0070C0"/>
              </a:solidFill>
              <a:latin typeface="Optima" panose="02000503060000020004" pitchFamily="2" charset="0"/>
              <a:ea typeface="ヒラギノ角ゴ Pro W3" panose="020B0300000000000000" pitchFamily="34" charset="-128"/>
            </a:endParaRPr>
          </a:p>
        </p:txBody>
      </p:sp>
      <p:grpSp>
        <p:nvGrpSpPr>
          <p:cNvPr id="46082" name="Group 8">
            <a:extLst>
              <a:ext uri="{FF2B5EF4-FFF2-40B4-BE49-F238E27FC236}">
                <a16:creationId xmlns:a16="http://schemas.microsoft.com/office/drawing/2014/main" id="{A076A6B6-B22F-AA49-BD68-C101BB3E550C}"/>
              </a:ext>
            </a:extLst>
          </p:cNvPr>
          <p:cNvGrpSpPr>
            <a:grpSpLocks/>
          </p:cNvGrpSpPr>
          <p:nvPr/>
        </p:nvGrpSpPr>
        <p:grpSpPr bwMode="auto">
          <a:xfrm>
            <a:off x="1128713" y="0"/>
            <a:ext cx="6773862" cy="2022475"/>
            <a:chOff x="0" y="0"/>
            <a:chExt cx="9144000" cy="2762588"/>
          </a:xfrm>
        </p:grpSpPr>
        <p:grpSp>
          <p:nvGrpSpPr>
            <p:cNvPr id="46083" name="Group 1">
              <a:extLst>
                <a:ext uri="{FF2B5EF4-FFF2-40B4-BE49-F238E27FC236}">
                  <a16:creationId xmlns:a16="http://schemas.microsoft.com/office/drawing/2014/main" id="{677F363B-D929-8549-9EC3-882620179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9B6019D-8E9B-0247-9043-4CAFF9D68B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6086" name="Picture 12" descr="High-Rez-OWL-Logo.png">
                <a:extLst>
                  <a:ext uri="{FF2B5EF4-FFF2-40B4-BE49-F238E27FC236}">
                    <a16:creationId xmlns:a16="http://schemas.microsoft.com/office/drawing/2014/main" id="{2CC5962E-9CE8-0646-8A64-219CC0901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Box 10">
              <a:extLst>
                <a:ext uri="{FF2B5EF4-FFF2-40B4-BE49-F238E27FC236}">
                  <a16:creationId xmlns:a16="http://schemas.microsoft.com/office/drawing/2014/main" id="{7B5BADC9-362B-724D-8B95-31AE577C33A1}"/>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5">
            <a:extLst>
              <a:ext uri="{FF2B5EF4-FFF2-40B4-BE49-F238E27FC236}">
                <a16:creationId xmlns:a16="http://schemas.microsoft.com/office/drawing/2014/main" id="{0DA435F0-22FA-254E-8BFB-0DAB5EB6AA42}"/>
              </a:ext>
            </a:extLst>
          </p:cNvPr>
          <p:cNvSpPr txBox="1">
            <a:spLocks noChangeArrowheads="1"/>
          </p:cNvSpPr>
          <p:nvPr/>
        </p:nvSpPr>
        <p:spPr bwMode="auto">
          <a:xfrm>
            <a:off x="598488" y="2547938"/>
            <a:ext cx="7947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Corresponding Entry in the List of Works Cited:</a:t>
            </a:r>
          </a:p>
          <a:p>
            <a:pPr eaLnBrk="1" hangingPunct="1">
              <a:lnSpc>
                <a:spcPct val="200000"/>
              </a:lnSpc>
              <a:spcBef>
                <a:spcPct val="0"/>
              </a:spcBef>
              <a:buFontTx/>
              <a:buNone/>
            </a:pPr>
            <a:r>
              <a:rPr lang="en-US" altLang="ja-JP" sz="2400">
                <a:solidFill>
                  <a:srgbClr val="0070C0"/>
                </a:solidFill>
                <a:latin typeface="Optima" panose="02000503060000020004" pitchFamily="2" charset="0"/>
                <a:ea typeface="ヒラギノ角ゴ Pro W3" panose="020B0300000000000000" pitchFamily="34" charset="-128"/>
              </a:rPr>
              <a:t>“The Impact of Global Warming in North America.” </a:t>
            </a:r>
            <a:r>
              <a:rPr lang="en-US" altLang="en-US" sz="2400" i="1">
                <a:solidFill>
                  <a:srgbClr val="0070C0"/>
                </a:solidFill>
                <a:latin typeface="Optima" panose="02000503060000020004" pitchFamily="2" charset="0"/>
                <a:ea typeface="ヒラギノ角ゴ Pro W3" panose="020B0300000000000000" pitchFamily="34" charset="-128"/>
              </a:rPr>
              <a:t>Global 	Warming: Early Signs</a:t>
            </a:r>
            <a:r>
              <a:rPr lang="en-US" altLang="en-US" sz="2400">
                <a:solidFill>
                  <a:srgbClr val="0070C0"/>
                </a:solidFill>
                <a:latin typeface="Optima" panose="02000503060000020004" pitchFamily="2" charset="0"/>
                <a:ea typeface="ヒラギノ角ゴ Pro W3" panose="020B0300000000000000" pitchFamily="34" charset="-128"/>
              </a:rPr>
              <a:t>. 1999. Accessed 23 Mar. 2009.</a:t>
            </a:r>
          </a:p>
        </p:txBody>
      </p:sp>
      <p:grpSp>
        <p:nvGrpSpPr>
          <p:cNvPr id="48130" name="Group 8">
            <a:extLst>
              <a:ext uri="{FF2B5EF4-FFF2-40B4-BE49-F238E27FC236}">
                <a16:creationId xmlns:a16="http://schemas.microsoft.com/office/drawing/2014/main" id="{E3044246-8213-2B40-A6A3-1E96F2C35B01}"/>
              </a:ext>
            </a:extLst>
          </p:cNvPr>
          <p:cNvGrpSpPr>
            <a:grpSpLocks/>
          </p:cNvGrpSpPr>
          <p:nvPr/>
        </p:nvGrpSpPr>
        <p:grpSpPr bwMode="auto">
          <a:xfrm>
            <a:off x="1128713" y="0"/>
            <a:ext cx="6773862" cy="2022475"/>
            <a:chOff x="0" y="0"/>
            <a:chExt cx="9144000" cy="2762588"/>
          </a:xfrm>
        </p:grpSpPr>
        <p:grpSp>
          <p:nvGrpSpPr>
            <p:cNvPr id="48131" name="Group 1">
              <a:extLst>
                <a:ext uri="{FF2B5EF4-FFF2-40B4-BE49-F238E27FC236}">
                  <a16:creationId xmlns:a16="http://schemas.microsoft.com/office/drawing/2014/main" id="{2186613C-06DD-AF44-98CE-92D7737DEF2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914FD3B-FD9C-A14F-99ED-70932EBB8FE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8134" name="Picture 12" descr="High-Rez-OWL-Logo.png">
                <a:extLst>
                  <a:ext uri="{FF2B5EF4-FFF2-40B4-BE49-F238E27FC236}">
                    <a16:creationId xmlns:a16="http://schemas.microsoft.com/office/drawing/2014/main" id="{42D55FFB-C4F4-1E4C-9BA6-18E285E4F5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2" name="TextBox 10">
              <a:extLst>
                <a:ext uri="{FF2B5EF4-FFF2-40B4-BE49-F238E27FC236}">
                  <a16:creationId xmlns:a16="http://schemas.microsoft.com/office/drawing/2014/main" id="{F4D726E9-B715-4843-85BD-AE4B1C403124}"/>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a:extLst>
              <a:ext uri="{FF2B5EF4-FFF2-40B4-BE49-F238E27FC236}">
                <a16:creationId xmlns:a16="http://schemas.microsoft.com/office/drawing/2014/main" id="{DB2F4A7E-D2FD-1149-B183-4DE186F3D93C}"/>
              </a:ext>
            </a:extLst>
          </p:cNvPr>
          <p:cNvSpPr txBox="1">
            <a:spLocks noChangeArrowheads="1"/>
          </p:cNvSpPr>
          <p:nvPr/>
        </p:nvSpPr>
        <p:spPr bwMode="auto">
          <a:xfrm>
            <a:off x="481013" y="1995488"/>
            <a:ext cx="818197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Works with Multiple Editions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Marx and Engels described human history as marked by class struggles (79; ch. 1).</a:t>
            </a:r>
          </a:p>
          <a:p>
            <a:pPr eaLnBrk="1" hangingPunct="1">
              <a:lnSpc>
                <a:spcPct val="160000"/>
              </a:lnSpc>
              <a:spcBef>
                <a:spcPct val="0"/>
              </a:spcBef>
              <a:buFontTx/>
              <a:buNone/>
            </a:pPr>
            <a:r>
              <a:rPr lang="en-US" altLang="en-US" sz="2400" b="1">
                <a:latin typeface="Optima" panose="02000503060000020004" pitchFamily="2" charset="0"/>
              </a:rPr>
              <a:t>Authors with Same Last Names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Although some medical ethicists claim that cloning will lead to designer</a:t>
            </a:r>
          </a:p>
          <a:p>
            <a:pPr eaLnBrk="1" hangingPunct="1">
              <a:lnSpc>
                <a:spcPct val="160000"/>
              </a:lnSpc>
              <a:spcBef>
                <a:spcPct val="0"/>
              </a:spcBef>
              <a:buFontTx/>
              <a:buNone/>
            </a:pPr>
            <a:r>
              <a:rPr lang="en-US" altLang="en-US" sz="2000">
                <a:solidFill>
                  <a:srgbClr val="0070C0"/>
                </a:solidFill>
                <a:latin typeface="Optima" panose="02000503060000020004" pitchFamily="2" charset="0"/>
              </a:rPr>
              <a:t>children (R. Miller 12), others note that the advantages for medical research outweigh this consideration (A. Miller 46).</a:t>
            </a:r>
          </a:p>
        </p:txBody>
      </p:sp>
      <p:grpSp>
        <p:nvGrpSpPr>
          <p:cNvPr id="50178" name="Group 8">
            <a:extLst>
              <a:ext uri="{FF2B5EF4-FFF2-40B4-BE49-F238E27FC236}">
                <a16:creationId xmlns:a16="http://schemas.microsoft.com/office/drawing/2014/main" id="{C6E6D1A8-8DBA-D54B-A00C-E41E6B303B71}"/>
              </a:ext>
            </a:extLst>
          </p:cNvPr>
          <p:cNvGrpSpPr>
            <a:grpSpLocks/>
          </p:cNvGrpSpPr>
          <p:nvPr/>
        </p:nvGrpSpPr>
        <p:grpSpPr bwMode="auto">
          <a:xfrm>
            <a:off x="1128713" y="0"/>
            <a:ext cx="7000875" cy="2022475"/>
            <a:chOff x="0" y="0"/>
            <a:chExt cx="9451740" cy="2762588"/>
          </a:xfrm>
        </p:grpSpPr>
        <p:grpSp>
          <p:nvGrpSpPr>
            <p:cNvPr id="50179" name="Group 1">
              <a:extLst>
                <a:ext uri="{FF2B5EF4-FFF2-40B4-BE49-F238E27FC236}">
                  <a16:creationId xmlns:a16="http://schemas.microsoft.com/office/drawing/2014/main" id="{A23D2187-7FDF-304F-ACFD-C72CEBDFE79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AE73788-EB18-8745-9483-4655F2DDB565}"/>
                  </a:ext>
                </a:extLst>
              </p:cNvPr>
              <p:cNvSpPr>
                <a:spLocks noChangeArrowheads="1"/>
              </p:cNvSpPr>
              <p:nvPr/>
            </p:nvSpPr>
            <p:spPr bwMode="auto">
              <a:xfrm>
                <a:off x="0" y="3194479"/>
                <a:ext cx="9143112"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0182" name="Picture 12" descr="High-Rez-OWL-Logo.png">
                <a:extLst>
                  <a:ext uri="{FF2B5EF4-FFF2-40B4-BE49-F238E27FC236}">
                    <a16:creationId xmlns:a16="http://schemas.microsoft.com/office/drawing/2014/main" id="{0761651A-3B34-F343-BA1A-9C4113F597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0" name="TextBox 10">
              <a:extLst>
                <a:ext uri="{FF2B5EF4-FFF2-40B4-BE49-F238E27FC236}">
                  <a16:creationId xmlns:a16="http://schemas.microsoft.com/office/drawing/2014/main" id="{F5ED3499-DAD5-4C45-8893-2EFA39595589}"/>
                </a:ext>
              </a:extLst>
            </p:cNvPr>
            <p:cNvSpPr txBox="1">
              <a:spLocks noChangeArrowheads="1"/>
            </p:cNvSpPr>
            <p:nvPr/>
          </p:nvSpPr>
          <p:spPr bwMode="auto">
            <a:xfrm>
              <a:off x="4381501" y="1247754"/>
              <a:ext cx="5070239"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1</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5">
            <a:extLst>
              <a:ext uri="{FF2B5EF4-FFF2-40B4-BE49-F238E27FC236}">
                <a16:creationId xmlns:a16="http://schemas.microsoft.com/office/drawing/2014/main" id="{7D787437-4FD0-2443-8013-F9A801D78E4A}"/>
              </a:ext>
            </a:extLst>
          </p:cNvPr>
          <p:cNvSpPr txBox="1">
            <a:spLocks noChangeArrowheads="1"/>
          </p:cNvSpPr>
          <p:nvPr/>
        </p:nvSpPr>
        <p:spPr bwMode="auto">
          <a:xfrm>
            <a:off x="590550" y="1995488"/>
            <a:ext cx="7962900" cy="466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dirty="0">
                <a:latin typeface="Optima" panose="02000503060000020004" pitchFamily="2" charset="0"/>
              </a:rPr>
              <a:t>Work by Multiple Authors</a:t>
            </a:r>
          </a:p>
          <a:p>
            <a:pPr eaLnBrk="1" hangingPunct="1">
              <a:lnSpc>
                <a:spcPct val="160000"/>
              </a:lnSpc>
              <a:spcBef>
                <a:spcPct val="0"/>
              </a:spcBef>
              <a:buFontTx/>
              <a:buNone/>
            </a:pPr>
            <a:r>
              <a:rPr lang="en-US" altLang="en-US" sz="2000" i="1" dirty="0">
                <a:latin typeface="Optima" panose="02000503060000020004" pitchFamily="2" charset="0"/>
              </a:rPr>
              <a:t>In-text Examples:</a:t>
            </a:r>
          </a:p>
          <a:p>
            <a:pPr eaLnBrk="1" hangingPunct="1">
              <a:spcBef>
                <a:spcPct val="0"/>
              </a:spcBef>
              <a:buFontTx/>
              <a:buNone/>
            </a:pPr>
            <a:r>
              <a:rPr lang="en-US" altLang="en-US" sz="2000" dirty="0">
                <a:solidFill>
                  <a:srgbClr val="0070C0"/>
                </a:solidFill>
                <a:latin typeface="Optima" panose="02000503060000020004" pitchFamily="2" charset="0"/>
              </a:rPr>
              <a:t>Smith et al. argues that tougher gun control is not needed in the United States (76).</a:t>
            </a:r>
          </a:p>
          <a:p>
            <a:pPr eaLnBrk="1" hangingPunct="1">
              <a:spcBef>
                <a:spcPct val="0"/>
              </a:spcBef>
              <a:buFontTx/>
              <a:buNone/>
            </a:pPr>
            <a:endParaRPr lang="en-US" altLang="en-US" sz="2000" dirty="0">
              <a:solidFill>
                <a:srgbClr val="0070C0"/>
              </a:solidFill>
              <a:latin typeface="Optima" panose="02000503060000020004" pitchFamily="2" charset="0"/>
            </a:endParaRPr>
          </a:p>
          <a:p>
            <a:pPr eaLnBrk="1" hangingPunct="1">
              <a:spcBef>
                <a:spcPct val="0"/>
              </a:spcBef>
              <a:spcAft>
                <a:spcPts val="4000"/>
              </a:spcAft>
              <a:buFontTx/>
              <a:buNone/>
            </a:pPr>
            <a:r>
              <a:rPr lang="en-US" altLang="en-US" sz="2000" dirty="0">
                <a:solidFill>
                  <a:srgbClr val="0070C0"/>
                </a:solidFill>
                <a:latin typeface="Optima" panose="02000503060000020004" pitchFamily="2" charset="0"/>
              </a:rPr>
              <a:t>The authors state: “Tighter gun control in the United States erodes Second Amendment rights” (Smith et al. 76).</a:t>
            </a:r>
          </a:p>
          <a:p>
            <a:pPr eaLnBrk="1" hangingPunct="1">
              <a:spcBef>
                <a:spcPct val="0"/>
              </a:spcBef>
              <a:spcAft>
                <a:spcPts val="4000"/>
              </a:spcAft>
              <a:buFontTx/>
              <a:buNone/>
            </a:pPr>
            <a:r>
              <a:rPr lang="en-US" altLang="en-US" sz="2000" dirty="0">
                <a:solidFill>
                  <a:srgbClr val="0070C0"/>
                </a:solidFill>
                <a:latin typeface="Optima" panose="02000503060000020004" pitchFamily="2" charset="0"/>
              </a:rPr>
              <a:t>A 2016 study suggests that stricter gun control in the United States will significantly prevent accidental shootings (Strong and Ellis 23).  </a:t>
            </a:r>
          </a:p>
          <a:p>
            <a:pPr eaLnBrk="1" hangingPunct="1">
              <a:spcBef>
                <a:spcPct val="0"/>
              </a:spcBef>
              <a:spcAft>
                <a:spcPts val="4000"/>
              </a:spcAft>
              <a:buFontTx/>
              <a:buNone/>
            </a:pPr>
            <a:endParaRPr lang="en-US" altLang="en-US" sz="2000" dirty="0">
              <a:solidFill>
                <a:srgbClr val="0070C0"/>
              </a:solidFill>
              <a:latin typeface="Optima" panose="02000503060000020004" pitchFamily="2" charset="0"/>
            </a:endParaRPr>
          </a:p>
        </p:txBody>
      </p:sp>
      <p:grpSp>
        <p:nvGrpSpPr>
          <p:cNvPr id="52226" name="Group 8">
            <a:extLst>
              <a:ext uri="{FF2B5EF4-FFF2-40B4-BE49-F238E27FC236}">
                <a16:creationId xmlns:a16="http://schemas.microsoft.com/office/drawing/2014/main" id="{7749473D-E58F-2546-80AE-6E4683F6CEED}"/>
              </a:ext>
            </a:extLst>
          </p:cNvPr>
          <p:cNvGrpSpPr>
            <a:grpSpLocks/>
          </p:cNvGrpSpPr>
          <p:nvPr/>
        </p:nvGrpSpPr>
        <p:grpSpPr bwMode="auto">
          <a:xfrm>
            <a:off x="1128713" y="0"/>
            <a:ext cx="7154862" cy="2022475"/>
            <a:chOff x="0" y="0"/>
            <a:chExt cx="9659027" cy="2762588"/>
          </a:xfrm>
        </p:grpSpPr>
        <p:grpSp>
          <p:nvGrpSpPr>
            <p:cNvPr id="52227" name="Group 1">
              <a:extLst>
                <a:ext uri="{FF2B5EF4-FFF2-40B4-BE49-F238E27FC236}">
                  <a16:creationId xmlns:a16="http://schemas.microsoft.com/office/drawing/2014/main" id="{66D90F90-5C5E-444B-8E98-50DD5BC420C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64B9755-DB78-194A-AAD4-2E959B2806A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2230" name="Picture 12" descr="High-Rez-OWL-Logo.png">
                <a:extLst>
                  <a:ext uri="{FF2B5EF4-FFF2-40B4-BE49-F238E27FC236}">
                    <a16:creationId xmlns:a16="http://schemas.microsoft.com/office/drawing/2014/main" id="{E0A13E32-0C70-7544-A5AB-5CC58E5C1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8" name="TextBox 10">
              <a:extLst>
                <a:ext uri="{FF2B5EF4-FFF2-40B4-BE49-F238E27FC236}">
                  <a16:creationId xmlns:a16="http://schemas.microsoft.com/office/drawing/2014/main" id="{2343C7FB-9EEB-4649-B16A-75163A38FA3A}"/>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2</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a:extLst>
              <a:ext uri="{FF2B5EF4-FFF2-40B4-BE49-F238E27FC236}">
                <a16:creationId xmlns:a16="http://schemas.microsoft.com/office/drawing/2014/main" id="{C159EC22-9B10-C44E-812B-CFD8F223A115}"/>
              </a:ext>
            </a:extLst>
          </p:cNvPr>
          <p:cNvSpPr txBox="1">
            <a:spLocks noChangeArrowheads="1"/>
          </p:cNvSpPr>
          <p:nvPr/>
        </p:nvSpPr>
        <p:spPr bwMode="auto">
          <a:xfrm>
            <a:off x="481013" y="2147888"/>
            <a:ext cx="818197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Multiple Works by the Same Author</a:t>
            </a:r>
          </a:p>
          <a:p>
            <a:pPr eaLnBrk="1" hangingPunct="1">
              <a:lnSpc>
                <a:spcPct val="150000"/>
              </a:lnSpc>
              <a:spcBef>
                <a:spcPct val="0"/>
              </a:spcBef>
              <a:buFontTx/>
              <a:buNone/>
            </a:pPr>
            <a:r>
              <a:rPr lang="en-US" altLang="en-US" sz="2000" i="1">
                <a:latin typeface="Optima" panose="02000503060000020004" pitchFamily="2" charset="0"/>
              </a:rPr>
              <a:t>In-text examples:</a:t>
            </a:r>
          </a:p>
          <a:p>
            <a:pPr eaLnBrk="1" hangingPunct="1">
              <a:lnSpc>
                <a:spcPct val="150000"/>
              </a:lnSpc>
              <a:spcBef>
                <a:spcPct val="0"/>
              </a:spcBef>
              <a:buFontTx/>
              <a:buNone/>
            </a:pPr>
            <a:endParaRPr lang="en-US" altLang="en-US" sz="1200" i="1">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Lightenor has argued that computers are not useful tools for small children (“Too Soon” 38), though he has acknowledged elsewhere that early exposure to computer games does lead to better small motor skill development in a child's second and third year (“Hand-Eye Development” 17).</a:t>
            </a:r>
          </a:p>
          <a:p>
            <a:pPr eaLnBrk="1" hangingPunct="1">
              <a:spcBef>
                <a:spcPct val="0"/>
              </a:spcBef>
              <a:spcAft>
                <a:spcPts val="4000"/>
              </a:spcAft>
              <a:buFontTx/>
              <a:buNone/>
            </a:pPr>
            <a:r>
              <a:rPr lang="en-US" altLang="en-US" sz="2000">
                <a:solidFill>
                  <a:srgbClr val="0070C0"/>
                </a:solidFill>
                <a:latin typeface="Optima" panose="02000503060000020004" pitchFamily="2" charset="0"/>
              </a:rPr>
              <a:t>Visual studies, because it is such a new discipline, may be “too easy” (Elkins, “Visual Studies” 63).</a:t>
            </a:r>
          </a:p>
        </p:txBody>
      </p:sp>
      <p:grpSp>
        <p:nvGrpSpPr>
          <p:cNvPr id="54274" name="Group 13">
            <a:extLst>
              <a:ext uri="{FF2B5EF4-FFF2-40B4-BE49-F238E27FC236}">
                <a16:creationId xmlns:a16="http://schemas.microsoft.com/office/drawing/2014/main" id="{0E178BCE-B083-D945-93F3-48A4A1B1D53D}"/>
              </a:ext>
            </a:extLst>
          </p:cNvPr>
          <p:cNvGrpSpPr>
            <a:grpSpLocks/>
          </p:cNvGrpSpPr>
          <p:nvPr/>
        </p:nvGrpSpPr>
        <p:grpSpPr bwMode="auto">
          <a:xfrm>
            <a:off x="1128713" y="0"/>
            <a:ext cx="7154862" cy="2022475"/>
            <a:chOff x="0" y="0"/>
            <a:chExt cx="9659027" cy="2762588"/>
          </a:xfrm>
        </p:grpSpPr>
        <p:grpSp>
          <p:nvGrpSpPr>
            <p:cNvPr id="54275" name="Group 1">
              <a:extLst>
                <a:ext uri="{FF2B5EF4-FFF2-40B4-BE49-F238E27FC236}">
                  <a16:creationId xmlns:a16="http://schemas.microsoft.com/office/drawing/2014/main" id="{82C8D9DE-320A-CF43-B77C-6C6F0C18ED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652C2348-9FB0-9B43-B14C-309BE91EC34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4278" name="Picture 17" descr="High-Rez-OWL-Logo.png">
                <a:extLst>
                  <a:ext uri="{FF2B5EF4-FFF2-40B4-BE49-F238E27FC236}">
                    <a16:creationId xmlns:a16="http://schemas.microsoft.com/office/drawing/2014/main" id="{89546846-E411-2E4E-9D67-7A247A9FF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6" name="TextBox 15">
              <a:extLst>
                <a:ext uri="{FF2B5EF4-FFF2-40B4-BE49-F238E27FC236}">
                  <a16:creationId xmlns:a16="http://schemas.microsoft.com/office/drawing/2014/main" id="{2819160D-5A6D-CB46-9B11-F14AED2EF9C0}"/>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3</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5">
            <a:extLst>
              <a:ext uri="{FF2B5EF4-FFF2-40B4-BE49-F238E27FC236}">
                <a16:creationId xmlns:a16="http://schemas.microsoft.com/office/drawing/2014/main" id="{E49CFD8B-9630-2E4B-9707-6760B8066B57}"/>
              </a:ext>
            </a:extLst>
          </p:cNvPr>
          <p:cNvSpPr txBox="1">
            <a:spLocks noChangeArrowheads="1"/>
          </p:cNvSpPr>
          <p:nvPr/>
        </p:nvSpPr>
        <p:spPr bwMode="auto">
          <a:xfrm>
            <a:off x="473075" y="2216150"/>
            <a:ext cx="8197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Citing Multivolume Works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2000">
                <a:solidFill>
                  <a:srgbClr val="0070C0"/>
                </a:solidFill>
                <a:latin typeface="Optima" panose="02000503060000020004" pitchFamily="2" charset="0"/>
              </a:rPr>
              <a:t>… as Quintilian wrote in </a:t>
            </a:r>
            <a:r>
              <a:rPr lang="en-US" altLang="en-US" sz="2000" i="1">
                <a:solidFill>
                  <a:srgbClr val="0070C0"/>
                </a:solidFill>
                <a:latin typeface="Optima" panose="02000503060000020004" pitchFamily="2" charset="0"/>
              </a:rPr>
              <a:t>Institutio Oratoria</a:t>
            </a:r>
            <a:r>
              <a:rPr lang="en-US" altLang="en-US" sz="2000">
                <a:solidFill>
                  <a:srgbClr val="0070C0"/>
                </a:solidFill>
                <a:latin typeface="Optima" panose="02000503060000020004" pitchFamily="2" charset="0"/>
              </a:rPr>
              <a:t> (1: 14-17).</a:t>
            </a:r>
          </a:p>
          <a:p>
            <a:pPr eaLnBrk="1" hangingPunct="1">
              <a:lnSpc>
                <a:spcPct val="150000"/>
              </a:lnSpc>
              <a:spcBef>
                <a:spcPct val="0"/>
              </a:spcBef>
              <a:buFontTx/>
              <a:buNone/>
            </a:pPr>
            <a:endParaRPr lang="en-US" altLang="en-US" sz="12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Citing the Bible</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Ezekiel saw “what seemed to be four living creatures,” each with the faces of a man, a lion, an ox, and an eagle (</a:t>
            </a:r>
            <a:r>
              <a:rPr lang="en-US" altLang="en-US" sz="2000" i="1">
                <a:solidFill>
                  <a:srgbClr val="0070C0"/>
                </a:solidFill>
                <a:latin typeface="Optima" panose="02000503060000020004" pitchFamily="2" charset="0"/>
              </a:rPr>
              <a:t>New Jerusalem Bible</a:t>
            </a:r>
            <a:r>
              <a:rPr lang="en-US" altLang="en-US" sz="2000">
                <a:solidFill>
                  <a:srgbClr val="0070C0"/>
                </a:solidFill>
                <a:latin typeface="Optima" panose="02000503060000020004" pitchFamily="2" charset="0"/>
              </a:rPr>
              <a:t>, Ezek. 1:5-10).</a:t>
            </a:r>
          </a:p>
        </p:txBody>
      </p:sp>
      <p:grpSp>
        <p:nvGrpSpPr>
          <p:cNvPr id="56322" name="Group 13">
            <a:extLst>
              <a:ext uri="{FF2B5EF4-FFF2-40B4-BE49-F238E27FC236}">
                <a16:creationId xmlns:a16="http://schemas.microsoft.com/office/drawing/2014/main" id="{43A0AC61-AC3B-004C-81C4-DD3E2C5EFE75}"/>
              </a:ext>
            </a:extLst>
          </p:cNvPr>
          <p:cNvGrpSpPr>
            <a:grpSpLocks/>
          </p:cNvGrpSpPr>
          <p:nvPr/>
        </p:nvGrpSpPr>
        <p:grpSpPr bwMode="auto">
          <a:xfrm>
            <a:off x="1128713" y="0"/>
            <a:ext cx="7154862" cy="2022475"/>
            <a:chOff x="0" y="0"/>
            <a:chExt cx="9659027" cy="2762588"/>
          </a:xfrm>
        </p:grpSpPr>
        <p:grpSp>
          <p:nvGrpSpPr>
            <p:cNvPr id="56324" name="Group 1">
              <a:extLst>
                <a:ext uri="{FF2B5EF4-FFF2-40B4-BE49-F238E27FC236}">
                  <a16:creationId xmlns:a16="http://schemas.microsoft.com/office/drawing/2014/main" id="{F1549EC1-B200-5B40-B228-CA5E5E8CA6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C2E354A6-C65D-BF4D-ADA9-B57CB0C49C34}"/>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6327" name="Picture 17" descr="High-Rez-OWL-Logo.png">
                <a:extLst>
                  <a:ext uri="{FF2B5EF4-FFF2-40B4-BE49-F238E27FC236}">
                    <a16:creationId xmlns:a16="http://schemas.microsoft.com/office/drawing/2014/main" id="{A2778425-F672-444F-8C12-8A8E4B9C9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5" name="TextBox 15">
              <a:extLst>
                <a:ext uri="{FF2B5EF4-FFF2-40B4-BE49-F238E27FC236}">
                  <a16:creationId xmlns:a16="http://schemas.microsoft.com/office/drawing/2014/main" id="{BD4E8B75-4F64-C948-99B0-0A12CDF6EC5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4</a:t>
              </a:r>
            </a:p>
          </p:txBody>
        </p:sp>
      </p:grpSp>
      <p:pic>
        <p:nvPicPr>
          <p:cNvPr id="56323" name="Picture 2" descr="C:\Users\Arielle\AppData\Local\Microsoft\Windows\Temporary Internet Files\Content.IE5\TBRI41YC\MP900448290[1].jpg">
            <a:extLst>
              <a:ext uri="{FF2B5EF4-FFF2-40B4-BE49-F238E27FC236}">
                <a16:creationId xmlns:a16="http://schemas.microsoft.com/office/drawing/2014/main" id="{3F2F6EF0-F96D-FC46-A598-301BEFADD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91" b="10371"/>
          <a:stretch>
            <a:fillRect/>
          </a:stretch>
        </p:blipFill>
        <p:spPr bwMode="auto">
          <a:xfrm>
            <a:off x="4532313" y="1917700"/>
            <a:ext cx="1090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a:extLst>
              <a:ext uri="{FF2B5EF4-FFF2-40B4-BE49-F238E27FC236}">
                <a16:creationId xmlns:a16="http://schemas.microsoft.com/office/drawing/2014/main" id="{31BF96C1-47FC-2042-A75A-663124FA79D6}"/>
              </a:ext>
            </a:extLst>
          </p:cNvPr>
          <p:cNvSpPr txBox="1">
            <a:spLocks noChangeArrowheads="1"/>
          </p:cNvSpPr>
          <p:nvPr/>
        </p:nvSpPr>
        <p:spPr bwMode="auto">
          <a:xfrm>
            <a:off x="547688" y="2157413"/>
            <a:ext cx="8048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Citing Indirect Sources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endParaRPr lang="en-US" altLang="en-US" sz="400">
              <a:solidFill>
                <a:schemeClr val="accent2"/>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Ravitch argues that high schools are pressured to act as “social service centers, and they don't do that well” (qtd. in Weisman 259).</a:t>
            </a:r>
          </a:p>
          <a:p>
            <a:pPr eaLnBrk="1" hangingPunct="1">
              <a:spcBef>
                <a:spcPct val="0"/>
              </a:spcBef>
              <a:buFontTx/>
              <a:buNone/>
            </a:pPr>
            <a:endParaRPr lang="en-US" altLang="en-US" sz="20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Multiple Citations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r>
              <a:rPr lang="en-US" altLang="en-US" sz="2000" i="1">
                <a:solidFill>
                  <a:srgbClr val="0070C0"/>
                </a:solidFill>
                <a:latin typeface="Optima" panose="02000503060000020004" pitchFamily="2" charset="0"/>
              </a:rPr>
              <a:t>Romeo and Juliet </a:t>
            </a:r>
            <a:r>
              <a:rPr lang="en-US" altLang="en-US" sz="2000">
                <a:solidFill>
                  <a:srgbClr val="0070C0"/>
                </a:solidFill>
                <a:latin typeface="Optima" panose="02000503060000020004" pitchFamily="2" charset="0"/>
              </a:rPr>
              <a:t>presents an opposition between two worlds: “the world of the everyday… and the world of romance.” Although the two lovers are part of the world of romance, their language of love nevertheless becomes “fully responsive to the tang of actuality” (Zender 138, 141).</a:t>
            </a:r>
          </a:p>
        </p:txBody>
      </p:sp>
      <p:grpSp>
        <p:nvGrpSpPr>
          <p:cNvPr id="58370" name="Group 13">
            <a:extLst>
              <a:ext uri="{FF2B5EF4-FFF2-40B4-BE49-F238E27FC236}">
                <a16:creationId xmlns:a16="http://schemas.microsoft.com/office/drawing/2014/main" id="{5F3084E4-9687-7541-8198-D12FC1CFB9E3}"/>
              </a:ext>
            </a:extLst>
          </p:cNvPr>
          <p:cNvGrpSpPr>
            <a:grpSpLocks/>
          </p:cNvGrpSpPr>
          <p:nvPr/>
        </p:nvGrpSpPr>
        <p:grpSpPr bwMode="auto">
          <a:xfrm>
            <a:off x="1128713" y="0"/>
            <a:ext cx="7154862" cy="2022475"/>
            <a:chOff x="0" y="0"/>
            <a:chExt cx="9659027" cy="2762588"/>
          </a:xfrm>
        </p:grpSpPr>
        <p:grpSp>
          <p:nvGrpSpPr>
            <p:cNvPr id="58371" name="Group 1">
              <a:extLst>
                <a:ext uri="{FF2B5EF4-FFF2-40B4-BE49-F238E27FC236}">
                  <a16:creationId xmlns:a16="http://schemas.microsoft.com/office/drawing/2014/main" id="{55820D7D-AA51-4B47-88D8-D31E88C13D49}"/>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878ABE92-F359-4D4F-9B56-DDBC238D50AD}"/>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8374" name="Picture 17" descr="High-Rez-OWL-Logo.png">
                <a:extLst>
                  <a:ext uri="{FF2B5EF4-FFF2-40B4-BE49-F238E27FC236}">
                    <a16:creationId xmlns:a16="http://schemas.microsoft.com/office/drawing/2014/main" id="{501822FF-A93E-CA47-8684-ECA9C9534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2" name="TextBox 15">
              <a:extLst>
                <a:ext uri="{FF2B5EF4-FFF2-40B4-BE49-F238E27FC236}">
                  <a16:creationId xmlns:a16="http://schemas.microsoft.com/office/drawing/2014/main" id="{B6854D27-5289-A042-83D6-75CBEB4020FE}"/>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5</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5">
            <a:extLst>
              <a:ext uri="{FF2B5EF4-FFF2-40B4-BE49-F238E27FC236}">
                <a16:creationId xmlns:a16="http://schemas.microsoft.com/office/drawing/2014/main" id="{8C763D9A-0277-8742-AF5F-337BDEAD9CFB}"/>
              </a:ext>
            </a:extLst>
          </p:cNvPr>
          <p:cNvSpPr txBox="1">
            <a:spLocks noChangeArrowheads="1"/>
          </p:cNvSpPr>
          <p:nvPr/>
        </p:nvSpPr>
        <p:spPr bwMode="auto">
          <a:xfrm>
            <a:off x="595313" y="2084388"/>
            <a:ext cx="7953375"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dirty="0">
                <a:latin typeface="Optima" panose="02000503060000020004" pitchFamily="2" charset="0"/>
              </a:rPr>
              <a:t>Sources without page numbers</a:t>
            </a:r>
          </a:p>
          <a:p>
            <a:pPr eaLnBrk="1" hangingPunct="1">
              <a:lnSpc>
                <a:spcPct val="150000"/>
              </a:lnSpc>
              <a:spcBef>
                <a:spcPct val="0"/>
              </a:spcBef>
              <a:buFontTx/>
              <a:buNone/>
            </a:pPr>
            <a:r>
              <a:rPr lang="en-US" altLang="en-US" sz="2000" i="1" dirty="0">
                <a:latin typeface="Optima" panose="02000503060000020004" pitchFamily="2" charset="0"/>
              </a:rPr>
              <a:t>In-text example:</a:t>
            </a:r>
          </a:p>
          <a:p>
            <a:pPr eaLnBrk="1" hangingPunct="1">
              <a:lnSpc>
                <a:spcPct val="150000"/>
              </a:lnSpc>
              <a:spcBef>
                <a:spcPct val="0"/>
              </a:spcBef>
              <a:buFontTx/>
              <a:buNone/>
            </a:pPr>
            <a:r>
              <a:rPr lang="en-US" altLang="ja-JP" sz="2000" dirty="0">
                <a:solidFill>
                  <a:srgbClr val="0070C0"/>
                </a:solidFill>
                <a:latin typeface="Optima" panose="02000503060000020004" pitchFamily="2" charset="0"/>
                <a:ea typeface="ヒラギノ角ゴ Pro W3" panose="020B0300000000000000" pitchFamily="34" charset="-128"/>
              </a:rPr>
              <a:t>Disability activism should work toward “creating a habitable space for all beings” (Garland-Thomson).</a:t>
            </a:r>
          </a:p>
          <a:p>
            <a:pPr eaLnBrk="1" hangingPunct="1">
              <a:lnSpc>
                <a:spcPct val="150000"/>
              </a:lnSpc>
              <a:spcBef>
                <a:spcPct val="0"/>
              </a:spcBef>
              <a:buFontTx/>
              <a:buNone/>
            </a:pPr>
            <a:endParaRPr lang="en-US" altLang="en-US" sz="1800" i="1" dirty="0">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i="1" dirty="0">
                <a:latin typeface="Optima" panose="02000503060000020004" pitchFamily="2" charset="0"/>
                <a:ea typeface="ヒラギノ角ゴ Pro W3" panose="020B0300000000000000" pitchFamily="34" charset="-128"/>
              </a:rPr>
              <a:t>Corresponding Works Cited entry:</a:t>
            </a:r>
          </a:p>
          <a:p>
            <a:pPr eaLnBrk="1" hangingPunct="1">
              <a:spcBef>
                <a:spcPct val="0"/>
              </a:spcBef>
              <a:buFontTx/>
              <a:buNone/>
            </a:pPr>
            <a:endParaRPr lang="en-US" altLang="en-US" sz="400" dirty="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dirty="0">
                <a:solidFill>
                  <a:srgbClr val="0070C0"/>
                </a:solidFill>
                <a:latin typeface="Optima" panose="02000503060000020004" pitchFamily="2" charset="0"/>
                <a:ea typeface="ヒラギノ角ゴ Pro W3" panose="020B0300000000000000" pitchFamily="34" charset="-128"/>
              </a:rPr>
              <a:t>Garland-Thomson, Rosemarie. “Habitable Worlds.” Critical Disability </a:t>
            </a:r>
          </a:p>
          <a:p>
            <a:pPr eaLnBrk="1" hangingPunct="1">
              <a:lnSpc>
                <a:spcPct val="150000"/>
              </a:lnSpc>
              <a:spcBef>
                <a:spcPct val="0"/>
              </a:spcBef>
              <a:buFontTx/>
              <a:buNone/>
            </a:pPr>
            <a:r>
              <a:rPr lang="en-US" altLang="en-US" sz="2000" dirty="0">
                <a:solidFill>
                  <a:srgbClr val="0070C0"/>
                </a:solidFill>
                <a:latin typeface="Optima" panose="02000503060000020004" pitchFamily="2" charset="0"/>
                <a:ea typeface="ヒラギノ角ゴ Pro W3" panose="020B0300000000000000" pitchFamily="34" charset="-128"/>
              </a:rPr>
              <a:t>     Studies Symposium. Feb. 2016, Purdue University, Indiana.  </a:t>
            </a:r>
          </a:p>
          <a:p>
            <a:pPr eaLnBrk="1" hangingPunct="1">
              <a:lnSpc>
                <a:spcPct val="150000"/>
              </a:lnSpc>
              <a:spcBef>
                <a:spcPct val="0"/>
              </a:spcBef>
              <a:buFontTx/>
              <a:buNone/>
            </a:pPr>
            <a:r>
              <a:rPr lang="en-US" altLang="en-US" sz="2000" dirty="0">
                <a:solidFill>
                  <a:srgbClr val="0070C0"/>
                </a:solidFill>
                <a:latin typeface="Optima" panose="02000503060000020004" pitchFamily="2" charset="0"/>
                <a:ea typeface="ヒラギノ角ゴ Pro W3" panose="020B0300000000000000" pitchFamily="34" charset="-128"/>
              </a:rPr>
              <a:t>     Address.</a:t>
            </a:r>
          </a:p>
        </p:txBody>
      </p:sp>
      <p:grpSp>
        <p:nvGrpSpPr>
          <p:cNvPr id="62466" name="Group 13">
            <a:extLst>
              <a:ext uri="{FF2B5EF4-FFF2-40B4-BE49-F238E27FC236}">
                <a16:creationId xmlns:a16="http://schemas.microsoft.com/office/drawing/2014/main" id="{B326B077-DA52-3345-B27D-3BF2C22BCDAD}"/>
              </a:ext>
            </a:extLst>
          </p:cNvPr>
          <p:cNvGrpSpPr>
            <a:grpSpLocks/>
          </p:cNvGrpSpPr>
          <p:nvPr/>
        </p:nvGrpSpPr>
        <p:grpSpPr bwMode="auto">
          <a:xfrm>
            <a:off x="1128713" y="0"/>
            <a:ext cx="7154862" cy="2022475"/>
            <a:chOff x="0" y="0"/>
            <a:chExt cx="9659027" cy="2762588"/>
          </a:xfrm>
        </p:grpSpPr>
        <p:grpSp>
          <p:nvGrpSpPr>
            <p:cNvPr id="62467" name="Group 1">
              <a:extLst>
                <a:ext uri="{FF2B5EF4-FFF2-40B4-BE49-F238E27FC236}">
                  <a16:creationId xmlns:a16="http://schemas.microsoft.com/office/drawing/2014/main" id="{E433BC57-0084-B044-9CD8-41BC42EA2DF3}"/>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F2E62DF3-5B09-9F44-A2C7-DD2F3BE5A3E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2470" name="Picture 17" descr="High-Rez-OWL-Logo.png">
                <a:extLst>
                  <a:ext uri="{FF2B5EF4-FFF2-40B4-BE49-F238E27FC236}">
                    <a16:creationId xmlns:a16="http://schemas.microsoft.com/office/drawing/2014/main" id="{F34DF000-5005-244F-82E6-C65CF978C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TextBox 15">
              <a:extLst>
                <a:ext uri="{FF2B5EF4-FFF2-40B4-BE49-F238E27FC236}">
                  <a16:creationId xmlns:a16="http://schemas.microsoft.com/office/drawing/2014/main" id="{FA8BA53C-63D0-894E-98FC-8D753669889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7</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a:extLst>
              <a:ext uri="{FF2B5EF4-FFF2-40B4-BE49-F238E27FC236}">
                <a16:creationId xmlns:a16="http://schemas.microsoft.com/office/drawing/2014/main" id="{C4519C93-B997-CB4D-B9FC-C57EF2D2BEF9}"/>
              </a:ext>
            </a:extLst>
          </p:cNvPr>
          <p:cNvSpPr txBox="1">
            <a:spLocks noChangeArrowheads="1"/>
          </p:cNvSpPr>
          <p:nvPr/>
        </p:nvSpPr>
        <p:spPr bwMode="auto">
          <a:xfrm>
            <a:off x="481013" y="1890713"/>
            <a:ext cx="818197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a:latin typeface="Optima" panose="02000503060000020004" pitchFamily="2" charset="0"/>
              </a:rPr>
              <a:t>Quoting more than four lines of prose</a:t>
            </a:r>
          </a:p>
          <a:p>
            <a:pPr eaLnBrk="1" hangingPunct="1">
              <a:lnSpc>
                <a:spcPct val="12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1800">
                <a:solidFill>
                  <a:srgbClr val="0070C0"/>
                </a:solidFill>
                <a:latin typeface="Optima" panose="02000503060000020004" pitchFamily="2" charset="0"/>
              </a:rPr>
              <a:t>Nelly Dean treats Heathcliff poorly and dehumanizes him throughout her narration:</a:t>
            </a:r>
          </a:p>
          <a:p>
            <a:pPr eaLnBrk="1" hangingPunct="1">
              <a:lnSpc>
                <a:spcPct val="150000"/>
              </a:lnSpc>
              <a:spcBef>
                <a:spcPct val="0"/>
              </a:spcBef>
              <a:buFontTx/>
              <a:buNone/>
            </a:pPr>
            <a:r>
              <a:rPr lang="en-US" altLang="en-US" sz="1800">
                <a:solidFill>
                  <a:srgbClr val="0070C0"/>
                </a:solidFill>
                <a:latin typeface="Optima" panose="02000503060000020004" pitchFamily="2"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grpSp>
        <p:nvGrpSpPr>
          <p:cNvPr id="66562" name="Group 8">
            <a:extLst>
              <a:ext uri="{FF2B5EF4-FFF2-40B4-BE49-F238E27FC236}">
                <a16:creationId xmlns:a16="http://schemas.microsoft.com/office/drawing/2014/main" id="{CD3C6CBB-7BBD-214E-94E2-D6139BEEBB09}"/>
              </a:ext>
            </a:extLst>
          </p:cNvPr>
          <p:cNvGrpSpPr>
            <a:grpSpLocks/>
          </p:cNvGrpSpPr>
          <p:nvPr/>
        </p:nvGrpSpPr>
        <p:grpSpPr bwMode="auto">
          <a:xfrm>
            <a:off x="1128713" y="0"/>
            <a:ext cx="6773862" cy="2022475"/>
            <a:chOff x="0" y="0"/>
            <a:chExt cx="9144000" cy="2762588"/>
          </a:xfrm>
        </p:grpSpPr>
        <p:grpSp>
          <p:nvGrpSpPr>
            <p:cNvPr id="66563" name="Group 1">
              <a:extLst>
                <a:ext uri="{FF2B5EF4-FFF2-40B4-BE49-F238E27FC236}">
                  <a16:creationId xmlns:a16="http://schemas.microsoft.com/office/drawing/2014/main" id="{D6663732-2584-1143-9767-F06C03CE3F5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060EDEE-6C5F-EF4B-8810-A7B405951F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6566" name="Picture 12" descr="High-Rez-OWL-Logo.png">
                <a:extLst>
                  <a:ext uri="{FF2B5EF4-FFF2-40B4-BE49-F238E27FC236}">
                    <a16:creationId xmlns:a16="http://schemas.microsoft.com/office/drawing/2014/main" id="{555043E7-563E-8449-B11E-001D570D1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4" name="TextBox 10">
              <a:extLst>
                <a:ext uri="{FF2B5EF4-FFF2-40B4-BE49-F238E27FC236}">
                  <a16:creationId xmlns:a16="http://schemas.microsoft.com/office/drawing/2014/main" id="{75375411-1A3E-E640-B855-F1A272A4652C}"/>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Prose)</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a:extLst>
              <a:ext uri="{FF2B5EF4-FFF2-40B4-BE49-F238E27FC236}">
                <a16:creationId xmlns:a16="http://schemas.microsoft.com/office/drawing/2014/main" id="{2ADC340F-F31C-D94B-B955-E5BD8F4413F8}"/>
              </a:ext>
            </a:extLst>
          </p:cNvPr>
          <p:cNvSpPr txBox="1">
            <a:spLocks noChangeArrowheads="1"/>
          </p:cNvSpPr>
          <p:nvPr/>
        </p:nvSpPr>
        <p:spPr bwMode="auto">
          <a:xfrm>
            <a:off x="466725" y="2413000"/>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solidFill>
                  <a:srgbClr val="000000"/>
                </a:solidFill>
                <a:latin typeface="Optima" panose="02000503060000020004" pitchFamily="2" charset="0"/>
              </a:rPr>
              <a:t>MLA</a:t>
            </a:r>
            <a:r>
              <a:rPr lang="en-US" altLang="en-US" sz="2400" dirty="0">
                <a:latin typeface="Optima" panose="02000503060000020004" pitchFamily="2" charset="0"/>
              </a:rPr>
              <a:t> (Modern Language Association) Style formatting is often used in various humanities disciplines.</a:t>
            </a:r>
          </a:p>
          <a:p>
            <a:pPr eaLnBrk="1" hangingPunct="1">
              <a:spcBef>
                <a:spcPct val="0"/>
              </a:spcBef>
              <a:buFontTx/>
              <a:buNone/>
            </a:pPr>
            <a:endParaRPr lang="en-US" altLang="en-US" sz="2400" dirty="0">
              <a:latin typeface="Optima" panose="02000503060000020004" pitchFamily="2" charset="0"/>
            </a:endParaRPr>
          </a:p>
          <a:p>
            <a:pPr eaLnBrk="1" hangingPunct="1">
              <a:spcBef>
                <a:spcPct val="0"/>
              </a:spcBef>
              <a:buFontTx/>
              <a:buNone/>
            </a:pPr>
            <a:r>
              <a:rPr lang="en-US" altLang="en-US" sz="2400" dirty="0">
                <a:latin typeface="Optima" panose="02000503060000020004" pitchFamily="2" charset="0"/>
              </a:rPr>
              <a:t>In addition to the handbook, MLA also offers </a:t>
            </a:r>
            <a:r>
              <a:rPr lang="en-US" altLang="en-US" sz="2400" b="1" dirty="0">
                <a:solidFill>
                  <a:srgbClr val="000000"/>
                </a:solidFill>
                <a:latin typeface="Optima" panose="02000503060000020004" pitchFamily="2" charset="0"/>
              </a:rPr>
              <a:t>The MLA Style Center</a:t>
            </a:r>
            <a:r>
              <a:rPr lang="en-US" altLang="en-US" sz="2400" dirty="0">
                <a:latin typeface="Optima" panose="02000503060000020004" pitchFamily="2" charset="0"/>
              </a:rPr>
              <a:t>, a website that provides additional instruction and resources for writing and formatting academic papers. </a:t>
            </a:r>
            <a:r>
              <a:rPr lang="en-US" altLang="en-US" sz="2400" dirty="0">
                <a:latin typeface="Optima" panose="02000503060000020004" pitchFamily="2" charset="0"/>
                <a:hlinkClick r:id="rId3"/>
              </a:rPr>
              <a:t>https://style.mla.org/</a:t>
            </a:r>
            <a:endParaRPr lang="en-US" altLang="en-US" sz="2400" dirty="0">
              <a:latin typeface="Optima" panose="02000503060000020004" pitchFamily="2" charset="0"/>
            </a:endParaRPr>
          </a:p>
          <a:p>
            <a:pPr eaLnBrk="1" hangingPunct="1">
              <a:spcBef>
                <a:spcPct val="0"/>
              </a:spcBef>
              <a:buFontTx/>
              <a:buNone/>
            </a:pPr>
            <a:endParaRPr lang="en-US" altLang="en-US" sz="2400" dirty="0">
              <a:latin typeface="Optima" panose="02000503060000020004" pitchFamily="2" charset="0"/>
            </a:endParaRPr>
          </a:p>
        </p:txBody>
      </p:sp>
      <p:grpSp>
        <p:nvGrpSpPr>
          <p:cNvPr id="17410" name="Group 10">
            <a:extLst>
              <a:ext uri="{FF2B5EF4-FFF2-40B4-BE49-F238E27FC236}">
                <a16:creationId xmlns:a16="http://schemas.microsoft.com/office/drawing/2014/main" id="{ADCC374D-163F-E849-9CED-5DC8E40EE09D}"/>
              </a:ext>
            </a:extLst>
          </p:cNvPr>
          <p:cNvGrpSpPr>
            <a:grpSpLocks/>
          </p:cNvGrpSpPr>
          <p:nvPr/>
        </p:nvGrpSpPr>
        <p:grpSpPr bwMode="auto">
          <a:xfrm>
            <a:off x="1128713" y="0"/>
            <a:ext cx="6773862" cy="2022475"/>
            <a:chOff x="0" y="0"/>
            <a:chExt cx="9144000" cy="2762588"/>
          </a:xfrm>
        </p:grpSpPr>
        <p:grpSp>
          <p:nvGrpSpPr>
            <p:cNvPr id="17412" name="Group 1">
              <a:extLst>
                <a:ext uri="{FF2B5EF4-FFF2-40B4-BE49-F238E27FC236}">
                  <a16:creationId xmlns:a16="http://schemas.microsoft.com/office/drawing/2014/main" id="{D05C7CB1-5660-B641-AA6B-BF2BA182AB3D}"/>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6492FDAD-A00C-DD44-B3DB-C45EA033E10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7415" name="Picture 14" descr="High-Rez-OWL-Logo.png">
                <a:extLst>
                  <a:ext uri="{FF2B5EF4-FFF2-40B4-BE49-F238E27FC236}">
                    <a16:creationId xmlns:a16="http://schemas.microsoft.com/office/drawing/2014/main" id="{714EAEBC-D852-134E-B7BF-25FD7EF610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12">
              <a:extLst>
                <a:ext uri="{FF2B5EF4-FFF2-40B4-BE49-F238E27FC236}">
                  <a16:creationId xmlns:a16="http://schemas.microsoft.com/office/drawing/2014/main" id="{89673DAB-E987-7246-8C77-B068521B2B15}"/>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is MLA?</a:t>
              </a:r>
            </a:p>
          </p:txBody>
        </p:sp>
      </p:grpSp>
      <p:pic>
        <p:nvPicPr>
          <p:cNvPr id="17411" name="Picture 2">
            <a:extLst>
              <a:ext uri="{FF2B5EF4-FFF2-40B4-BE49-F238E27FC236}">
                <a16:creationId xmlns:a16="http://schemas.microsoft.com/office/drawing/2014/main" id="{9E9038C4-C1A4-E848-8995-20CAE0650F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8">
            <a:extLst>
              <a:ext uri="{FF2B5EF4-FFF2-40B4-BE49-F238E27FC236}">
                <a16:creationId xmlns:a16="http://schemas.microsoft.com/office/drawing/2014/main" id="{253BA3C1-E357-4848-A9AA-E98CAEDE0E35}"/>
              </a:ext>
            </a:extLst>
          </p:cNvPr>
          <p:cNvGrpSpPr>
            <a:grpSpLocks/>
          </p:cNvGrpSpPr>
          <p:nvPr/>
        </p:nvGrpSpPr>
        <p:grpSpPr bwMode="auto">
          <a:xfrm>
            <a:off x="1128713" y="0"/>
            <a:ext cx="6773862" cy="2022475"/>
            <a:chOff x="0" y="0"/>
            <a:chExt cx="9144000" cy="2762588"/>
          </a:xfrm>
        </p:grpSpPr>
        <p:grpSp>
          <p:nvGrpSpPr>
            <p:cNvPr id="72707" name="Group 1">
              <a:extLst>
                <a:ext uri="{FF2B5EF4-FFF2-40B4-BE49-F238E27FC236}">
                  <a16:creationId xmlns:a16="http://schemas.microsoft.com/office/drawing/2014/main" id="{CDC6BD1D-846F-594B-906A-9AA626366D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FCF98DD-23E2-A743-AFEE-7B98BBED626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2710" name="Picture 12" descr="High-Rez-OWL-Logo.png">
                <a:extLst>
                  <a:ext uri="{FF2B5EF4-FFF2-40B4-BE49-F238E27FC236}">
                    <a16:creationId xmlns:a16="http://schemas.microsoft.com/office/drawing/2014/main" id="{BB6200B2-D869-E348-83CC-FF1BDBC4A8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8" name="TextBox 10">
              <a:extLst>
                <a:ext uri="{FF2B5EF4-FFF2-40B4-BE49-F238E27FC236}">
                  <a16:creationId xmlns:a16="http://schemas.microsoft.com/office/drawing/2014/main" id="{98F4AF2E-D347-3948-9C72-3A8EA9B4B3C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Adding/Omitting Words</a:t>
              </a:r>
            </a:p>
          </p:txBody>
        </p:sp>
      </p:grpSp>
      <p:pic>
        <p:nvPicPr>
          <p:cNvPr id="72706" name="Picture 1">
            <a:extLst>
              <a:ext uri="{FF2B5EF4-FFF2-40B4-BE49-F238E27FC236}">
                <a16:creationId xmlns:a16="http://schemas.microsoft.com/office/drawing/2014/main" id="{197F5B45-8C42-E546-94C9-236386D6E1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19375"/>
            <a:ext cx="8559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9">
            <a:extLst>
              <a:ext uri="{FF2B5EF4-FFF2-40B4-BE49-F238E27FC236}">
                <a16:creationId xmlns:a16="http://schemas.microsoft.com/office/drawing/2014/main" id="{B612BFA9-CABA-AC41-8573-A0380C7DEA62}"/>
              </a:ext>
            </a:extLst>
          </p:cNvPr>
          <p:cNvGrpSpPr>
            <a:grpSpLocks/>
          </p:cNvGrpSpPr>
          <p:nvPr/>
        </p:nvGrpSpPr>
        <p:grpSpPr bwMode="auto">
          <a:xfrm>
            <a:off x="1128713" y="0"/>
            <a:ext cx="6773862" cy="2022475"/>
            <a:chOff x="0" y="0"/>
            <a:chExt cx="9144000" cy="2762588"/>
          </a:xfrm>
        </p:grpSpPr>
        <p:grpSp>
          <p:nvGrpSpPr>
            <p:cNvPr id="74756" name="Group 1">
              <a:extLst>
                <a:ext uri="{FF2B5EF4-FFF2-40B4-BE49-F238E27FC236}">
                  <a16:creationId xmlns:a16="http://schemas.microsoft.com/office/drawing/2014/main" id="{DE2F18E5-46B5-804B-80C3-4F03B656C46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FB80CFB2-F058-3340-9153-156F2D877C9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4759" name="Picture 13" descr="High-Rez-OWL-Logo.png">
                <a:extLst>
                  <a:ext uri="{FF2B5EF4-FFF2-40B4-BE49-F238E27FC236}">
                    <a16:creationId xmlns:a16="http://schemas.microsoft.com/office/drawing/2014/main" id="{0DFC01BF-D6C2-6746-B7B6-A3AAB3879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7" name="TextBox 11">
              <a:extLst>
                <a:ext uri="{FF2B5EF4-FFF2-40B4-BE49-F238E27FC236}">
                  <a16:creationId xmlns:a16="http://schemas.microsoft.com/office/drawing/2014/main" id="{AB95E686-D8B8-9649-947E-9D5E9376576A}"/>
                </a:ext>
              </a:extLst>
            </p:cNvPr>
            <p:cNvSpPr txBox="1">
              <a:spLocks noChangeArrowheads="1"/>
            </p:cNvSpPr>
            <p:nvPr/>
          </p:nvSpPr>
          <p:spPr bwMode="auto">
            <a:xfrm>
              <a:off x="4381502" y="1066020"/>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 Cited: The Basics</a:t>
              </a:r>
            </a:p>
          </p:txBody>
        </p:sp>
      </p:grpSp>
      <p:pic>
        <p:nvPicPr>
          <p:cNvPr id="74754" name="Picture 6">
            <a:extLst>
              <a:ext uri="{FF2B5EF4-FFF2-40B4-BE49-F238E27FC236}">
                <a16:creationId xmlns:a16="http://schemas.microsoft.com/office/drawing/2014/main" id="{AD0886B5-B9BF-D448-ACD7-AE1472B864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36855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8">
            <a:extLst>
              <a:ext uri="{FF2B5EF4-FFF2-40B4-BE49-F238E27FC236}">
                <a16:creationId xmlns:a16="http://schemas.microsoft.com/office/drawing/2014/main" id="{ED6E50FE-8120-844A-95EE-41D9AB3301B5}"/>
              </a:ext>
            </a:extLst>
          </p:cNvPr>
          <p:cNvSpPr txBox="1">
            <a:spLocks noChangeArrowheads="1"/>
          </p:cNvSpPr>
          <p:nvPr/>
        </p:nvSpPr>
        <p:spPr bwMode="auto">
          <a:xfrm>
            <a:off x="4152900" y="2116138"/>
            <a:ext cx="37496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000">
                <a:solidFill>
                  <a:srgbClr val="5577AE"/>
                </a:solidFill>
                <a:latin typeface="Optima" panose="02000503060000020004" pitchFamily="2" charset="0"/>
              </a:rPr>
              <a:t>Each entry in the list of works cited is made up of core elements given in a specific order. </a:t>
            </a:r>
          </a:p>
          <a:p>
            <a:pPr eaLnBrk="1" hangingPunct="1">
              <a:lnSpc>
                <a:spcPct val="150000"/>
              </a:lnSpc>
              <a:spcBef>
                <a:spcPct val="0"/>
              </a:spcBef>
              <a:buFontTx/>
              <a:buNone/>
            </a:pPr>
            <a:r>
              <a:rPr lang="en-US" altLang="en-US" sz="2000">
                <a:solidFill>
                  <a:srgbClr val="5577AE"/>
                </a:solidFill>
                <a:latin typeface="Optima" panose="02000503060000020004" pitchFamily="2" charset="0"/>
              </a:rPr>
              <a:t>The core elements should be listed in the order in which they appear here. Each element is followed by the punctuation mark shown here.</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5">
            <a:extLst>
              <a:ext uri="{FF2B5EF4-FFF2-40B4-BE49-F238E27FC236}">
                <a16:creationId xmlns:a16="http://schemas.microsoft.com/office/drawing/2014/main" id="{52ABC6DB-8BF2-FF46-8DC0-50ACE27F6D76}"/>
              </a:ext>
            </a:extLst>
          </p:cNvPr>
          <p:cNvSpPr txBox="1">
            <a:spLocks noChangeArrowheads="1"/>
          </p:cNvSpPr>
          <p:nvPr/>
        </p:nvSpPr>
        <p:spPr bwMode="auto">
          <a:xfrm>
            <a:off x="536575" y="1971675"/>
            <a:ext cx="80708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a:latin typeface="Optima" panose="02000503060000020004" pitchFamily="2" charset="0"/>
              </a:rPr>
              <a:t>Author.</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Begin the entry with the author’s last name, followed by a comma and the rest of the name, as presented in the work. End this element with a period.</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i="1">
                <a:latin typeface="Optima" panose="02000503060000020004" pitchFamily="2" charset="0"/>
              </a:rPr>
              <a:t>Examples:</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Baron, Naomi S. “Redefining Reading: The Impact of Digital </a:t>
            </a:r>
          </a:p>
          <a:p>
            <a:pPr>
              <a:spcBef>
                <a:spcPct val="0"/>
              </a:spcBef>
              <a:buFontTx/>
              <a:buNone/>
            </a:pPr>
            <a:r>
              <a:rPr lang="en-US" altLang="en-US" sz="2000">
                <a:solidFill>
                  <a:srgbClr val="5577AE"/>
                </a:solidFill>
                <a:latin typeface="Optima" panose="02000503060000020004" pitchFamily="2" charset="0"/>
              </a:rPr>
              <a:t>     Communication Media.” </a:t>
            </a:r>
            <a:r>
              <a:rPr lang="en-US" altLang="en-US" sz="2000" i="1">
                <a:solidFill>
                  <a:srgbClr val="5577AE"/>
                </a:solidFill>
                <a:latin typeface="Optima" panose="02000503060000020004" pitchFamily="2" charset="0"/>
              </a:rPr>
              <a:t>PMLA</a:t>
            </a:r>
            <a:r>
              <a:rPr lang="en-US" altLang="en-US" sz="2000">
                <a:solidFill>
                  <a:srgbClr val="5577AE"/>
                </a:solidFill>
                <a:latin typeface="Optima" panose="02000503060000020004" pitchFamily="2" charset="0"/>
              </a:rPr>
              <a:t>, vol. 128, no. 1, Jan. 2013, pp.  </a:t>
            </a:r>
          </a:p>
          <a:p>
            <a:pPr>
              <a:spcBef>
                <a:spcPct val="0"/>
              </a:spcBef>
              <a:buFontTx/>
              <a:buNone/>
            </a:pPr>
            <a:r>
              <a:rPr lang="en-US" altLang="en-US" sz="2000">
                <a:solidFill>
                  <a:srgbClr val="5577AE"/>
                </a:solidFill>
                <a:latin typeface="Optima" panose="02000503060000020004" pitchFamily="2" charset="0"/>
              </a:rPr>
              <a:t>     193-200.</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Jacobs, Alan. </a:t>
            </a:r>
            <a:r>
              <a:rPr lang="en-US" altLang="en-US" sz="2000" i="1">
                <a:solidFill>
                  <a:srgbClr val="5577AE"/>
                </a:solidFill>
                <a:latin typeface="Optima" panose="02000503060000020004" pitchFamily="2" charset="0"/>
              </a:rPr>
              <a:t>The Pleasures of Reading in an Age of Distraction</a:t>
            </a:r>
            <a:r>
              <a:rPr lang="en-US" altLang="en-US" sz="2000">
                <a:solidFill>
                  <a:srgbClr val="5577AE"/>
                </a:solidFill>
                <a:latin typeface="Optima" panose="02000503060000020004" pitchFamily="2" charset="0"/>
              </a:rPr>
              <a:t>. Oxford </a:t>
            </a:r>
          </a:p>
          <a:p>
            <a:pPr>
              <a:spcBef>
                <a:spcPct val="0"/>
              </a:spcBef>
              <a:buFontTx/>
              <a:buNone/>
            </a:pPr>
            <a:r>
              <a:rPr lang="en-US" altLang="en-US" sz="2000">
                <a:solidFill>
                  <a:srgbClr val="5577AE"/>
                </a:solidFill>
                <a:latin typeface="Optima" panose="02000503060000020004" pitchFamily="2" charset="0"/>
              </a:rPr>
              <a:t>     UP, 2011.</a:t>
            </a:r>
          </a:p>
        </p:txBody>
      </p:sp>
      <p:grpSp>
        <p:nvGrpSpPr>
          <p:cNvPr id="76802" name="Group 8">
            <a:extLst>
              <a:ext uri="{FF2B5EF4-FFF2-40B4-BE49-F238E27FC236}">
                <a16:creationId xmlns:a16="http://schemas.microsoft.com/office/drawing/2014/main" id="{87423A69-BEB6-C449-9592-0D45E0F7EE18}"/>
              </a:ext>
            </a:extLst>
          </p:cNvPr>
          <p:cNvGrpSpPr>
            <a:grpSpLocks/>
          </p:cNvGrpSpPr>
          <p:nvPr/>
        </p:nvGrpSpPr>
        <p:grpSpPr bwMode="auto">
          <a:xfrm>
            <a:off x="1128713" y="0"/>
            <a:ext cx="6773862" cy="2022475"/>
            <a:chOff x="0" y="0"/>
            <a:chExt cx="9144000" cy="2762588"/>
          </a:xfrm>
        </p:grpSpPr>
        <p:grpSp>
          <p:nvGrpSpPr>
            <p:cNvPr id="76803" name="Group 1">
              <a:extLst>
                <a:ext uri="{FF2B5EF4-FFF2-40B4-BE49-F238E27FC236}">
                  <a16:creationId xmlns:a16="http://schemas.microsoft.com/office/drawing/2014/main" id="{3BEB96E6-9D95-7F4E-9C42-54B79E64BF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A163DFA-E351-A045-BCF2-4FA24CB0668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6806" name="Picture 12" descr="High-Rez-OWL-Logo.png">
                <a:extLst>
                  <a:ext uri="{FF2B5EF4-FFF2-40B4-BE49-F238E27FC236}">
                    <a16:creationId xmlns:a16="http://schemas.microsoft.com/office/drawing/2014/main" id="{CE408C32-F3F8-9D4A-8C6B-FA08371C8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4" name="TextBox 10">
              <a:extLst>
                <a:ext uri="{FF2B5EF4-FFF2-40B4-BE49-F238E27FC236}">
                  <a16:creationId xmlns:a16="http://schemas.microsoft.com/office/drawing/2014/main" id="{C0428293-C000-F045-98D5-02DBB03657E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Author</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5">
            <a:extLst>
              <a:ext uri="{FF2B5EF4-FFF2-40B4-BE49-F238E27FC236}">
                <a16:creationId xmlns:a16="http://schemas.microsoft.com/office/drawing/2014/main" id="{7ED2B071-7BF7-AB47-934E-C3CDA378C5FB}"/>
              </a:ext>
            </a:extLst>
          </p:cNvPr>
          <p:cNvSpPr txBox="1">
            <a:spLocks noChangeArrowheads="1"/>
          </p:cNvSpPr>
          <p:nvPr/>
        </p:nvSpPr>
        <p:spPr bwMode="auto">
          <a:xfrm>
            <a:off x="474663" y="1958975"/>
            <a:ext cx="819467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2400" b="1" dirty="0">
                <a:latin typeface="Optima" panose="02000503060000020004" pitchFamily="2" charset="0"/>
              </a:rPr>
              <a:t>Title of source.</a:t>
            </a:r>
          </a:p>
          <a:p>
            <a:pPr>
              <a:spcBef>
                <a:spcPct val="0"/>
              </a:spcBef>
              <a:buFontTx/>
              <a:buNone/>
            </a:pPr>
            <a:r>
              <a:rPr lang="en-US" altLang="en-US" sz="1800" i="1" dirty="0">
                <a:latin typeface="Optima" panose="02000503060000020004" pitchFamily="2" charset="0"/>
              </a:rPr>
              <a:t>Books and websites should be in italics:</a:t>
            </a:r>
          </a:p>
          <a:p>
            <a:pPr>
              <a:spcBef>
                <a:spcPct val="0"/>
              </a:spcBef>
              <a:buFontTx/>
              <a:buNone/>
            </a:pPr>
            <a:r>
              <a:rPr lang="en-US" altLang="en-US" sz="1800" dirty="0">
                <a:latin typeface="Optima" panose="02000503060000020004" pitchFamily="2" charset="0"/>
              </a:rPr>
              <a:t> </a:t>
            </a:r>
            <a:r>
              <a:rPr lang="en-US" altLang="en-US" sz="1800" dirty="0">
                <a:solidFill>
                  <a:srgbClr val="5577AE"/>
                </a:solidFill>
                <a:latin typeface="Optima" panose="02000503060000020004" pitchFamily="2" charset="0"/>
              </a:rPr>
              <a:t>  </a:t>
            </a:r>
          </a:p>
          <a:p>
            <a:pPr>
              <a:spcBef>
                <a:spcPct val="0"/>
              </a:spcBef>
              <a:buFontTx/>
              <a:buNone/>
            </a:pPr>
            <a:r>
              <a:rPr lang="en-US" altLang="en-US" sz="1800" dirty="0">
                <a:solidFill>
                  <a:srgbClr val="5577AE"/>
                </a:solidFill>
                <a:latin typeface="Optima" panose="02000503060000020004" pitchFamily="2" charset="0"/>
              </a:rPr>
              <a:t>	</a:t>
            </a:r>
            <a:r>
              <a:rPr lang="en-US" altLang="en-US" sz="1800" dirty="0" err="1">
                <a:solidFill>
                  <a:srgbClr val="5577AE"/>
                </a:solidFill>
                <a:latin typeface="Optima" panose="02000503060000020004" pitchFamily="2" charset="0"/>
              </a:rPr>
              <a:t>Hollmichel</a:t>
            </a:r>
            <a:r>
              <a:rPr lang="en-US" altLang="en-US" sz="1800" dirty="0">
                <a:solidFill>
                  <a:srgbClr val="5577AE"/>
                </a:solidFill>
                <a:latin typeface="Optima" panose="02000503060000020004" pitchFamily="2" charset="0"/>
              </a:rPr>
              <a:t>, Stefanie. </a:t>
            </a:r>
            <a:r>
              <a:rPr lang="en-US" altLang="en-US" sz="1800" i="1" dirty="0">
                <a:solidFill>
                  <a:srgbClr val="5577AE"/>
                </a:solidFill>
                <a:latin typeface="Optima" panose="02000503060000020004" pitchFamily="2" charset="0"/>
              </a:rPr>
              <a:t>So Many Books</a:t>
            </a:r>
            <a:r>
              <a:rPr lang="en-US" altLang="en-US" sz="1800" dirty="0">
                <a:solidFill>
                  <a:srgbClr val="5577AE"/>
                </a:solidFill>
                <a:latin typeface="Optima" panose="02000503060000020004" pitchFamily="2" charset="0"/>
              </a:rPr>
              <a:t>. 2003-13, </a:t>
            </a:r>
            <a:r>
              <a:rPr lang="en-US" altLang="en-US" sz="1800" dirty="0" err="1">
                <a:solidFill>
                  <a:srgbClr val="5577AE"/>
                </a:solidFill>
                <a:latin typeface="Optima" panose="02000503060000020004" pitchFamily="2" charset="0"/>
              </a:rPr>
              <a:t>somanybooksblog.com</a:t>
            </a:r>
            <a:r>
              <a:rPr lang="en-US" altLang="en-US" sz="1800" dirty="0">
                <a:solidFill>
                  <a:srgbClr val="5577AE"/>
                </a:solidFill>
                <a:latin typeface="Optima" panose="02000503060000020004" pitchFamily="2" charset="0"/>
              </a:rPr>
              <a:t>.</a:t>
            </a:r>
          </a:p>
          <a:p>
            <a:pPr>
              <a:spcBef>
                <a:spcPct val="0"/>
              </a:spcBef>
              <a:buFontTx/>
              <a:buNone/>
            </a:pPr>
            <a:endParaRPr lang="en-US" altLang="en-US" sz="1800" dirty="0">
              <a:solidFill>
                <a:srgbClr val="5577AE"/>
              </a:solidFill>
              <a:latin typeface="Optima" panose="02000503060000020004" pitchFamily="2" charset="0"/>
            </a:endParaRPr>
          </a:p>
          <a:p>
            <a:pPr>
              <a:spcBef>
                <a:spcPct val="0"/>
              </a:spcBef>
              <a:buFontTx/>
              <a:buNone/>
            </a:pPr>
            <a:r>
              <a:rPr lang="en-US" altLang="en-US" sz="1800" dirty="0">
                <a:solidFill>
                  <a:srgbClr val="5577AE"/>
                </a:solidFill>
                <a:latin typeface="Optima" panose="02000503060000020004" pitchFamily="2" charset="0"/>
              </a:rPr>
              <a:t>	Linett, Maren Tova. </a:t>
            </a:r>
            <a:r>
              <a:rPr lang="en-US" altLang="en-US" sz="1800" i="1" dirty="0">
                <a:solidFill>
                  <a:srgbClr val="5577AE"/>
                </a:solidFill>
                <a:latin typeface="Optima" panose="02000503060000020004" pitchFamily="2" charset="0"/>
              </a:rPr>
              <a:t>Modernism, Feminism, and Jewishness</a:t>
            </a:r>
            <a:r>
              <a:rPr lang="en-US" altLang="en-US" sz="1800" dirty="0">
                <a:solidFill>
                  <a:srgbClr val="5577AE"/>
                </a:solidFill>
                <a:latin typeface="Optima" panose="02000503060000020004" pitchFamily="2" charset="0"/>
              </a:rPr>
              <a:t>. Cambridge UP, </a:t>
            </a:r>
          </a:p>
          <a:p>
            <a:pPr>
              <a:spcBef>
                <a:spcPct val="0"/>
              </a:spcBef>
              <a:buFontTx/>
              <a:buNone/>
            </a:pPr>
            <a:r>
              <a:rPr lang="en-US" altLang="en-US" sz="1800" dirty="0">
                <a:solidFill>
                  <a:srgbClr val="5577AE"/>
                </a:solidFill>
                <a:latin typeface="Optima" panose="02000503060000020004" pitchFamily="2" charset="0"/>
              </a:rPr>
              <a:t>		2007.</a:t>
            </a:r>
          </a:p>
          <a:p>
            <a:pPr>
              <a:spcBef>
                <a:spcPct val="0"/>
              </a:spcBef>
              <a:buFontTx/>
              <a:buNone/>
            </a:pPr>
            <a:endParaRPr lang="en-US" altLang="en-US" sz="1800" dirty="0">
              <a:latin typeface="Optima" panose="02000503060000020004" pitchFamily="2" charset="0"/>
            </a:endParaRPr>
          </a:p>
          <a:p>
            <a:pPr>
              <a:spcBef>
                <a:spcPct val="0"/>
              </a:spcBef>
              <a:buFontTx/>
              <a:buNone/>
            </a:pPr>
            <a:r>
              <a:rPr lang="en-US" altLang="en-US" sz="1800" i="1" dirty="0">
                <a:latin typeface="Optima" panose="02000503060000020004" pitchFamily="2" charset="0"/>
              </a:rPr>
              <a:t>Periodicals (journal, magazine, newspaper article), television episodes, and songs should be in quotation marks:</a:t>
            </a:r>
          </a:p>
          <a:p>
            <a:pPr>
              <a:spcBef>
                <a:spcPct val="0"/>
              </a:spcBef>
              <a:buFontTx/>
              <a:buNone/>
            </a:pPr>
            <a:r>
              <a:rPr lang="en-US" altLang="en-US" sz="1800" dirty="0">
                <a:latin typeface="Optima" panose="02000503060000020004" pitchFamily="2" charset="0"/>
              </a:rPr>
              <a:t> </a:t>
            </a:r>
            <a:endParaRPr lang="en-US" altLang="en-US" sz="1800" dirty="0">
              <a:solidFill>
                <a:srgbClr val="5577AE"/>
              </a:solidFill>
              <a:latin typeface="Optima" panose="02000503060000020004" pitchFamily="2" charset="0"/>
            </a:endParaRPr>
          </a:p>
          <a:p>
            <a:pPr>
              <a:spcBef>
                <a:spcPct val="0"/>
              </a:spcBef>
              <a:buFontTx/>
              <a:buNone/>
            </a:pPr>
            <a:r>
              <a:rPr lang="en-US" altLang="en-US" sz="1800" dirty="0">
                <a:solidFill>
                  <a:srgbClr val="5577AE"/>
                </a:solidFill>
                <a:latin typeface="Optima" panose="02000503060000020004" pitchFamily="2" charset="0"/>
              </a:rPr>
              <a:t>	Beyoncé. “Pretty Hurts.” Beyoncé, Parkwood Entertainment, 2013, 				</a:t>
            </a:r>
            <a:r>
              <a:rPr lang="en-US" altLang="en-US" sz="1800" dirty="0" err="1">
                <a:solidFill>
                  <a:schemeClr val="accent1"/>
                </a:solidFill>
                <a:latin typeface="Optima" panose="02000503060000020004" pitchFamily="2" charset="0"/>
              </a:rPr>
              <a:t>www.beyonce.com</a:t>
            </a:r>
            <a:r>
              <a:rPr lang="en-US" altLang="en-US" sz="1800" dirty="0">
                <a:solidFill>
                  <a:schemeClr val="accent1"/>
                </a:solidFill>
                <a:latin typeface="Optima" panose="02000503060000020004" pitchFamily="2" charset="0"/>
              </a:rPr>
              <a:t>/album/</a:t>
            </a:r>
            <a:r>
              <a:rPr lang="en-US" altLang="en-US" sz="1800" dirty="0" err="1">
                <a:solidFill>
                  <a:schemeClr val="accent1"/>
                </a:solidFill>
                <a:latin typeface="Optima" panose="02000503060000020004" pitchFamily="2" charset="0"/>
              </a:rPr>
              <a:t>beyonce</a:t>
            </a:r>
            <a:r>
              <a:rPr lang="en-US" altLang="en-US" sz="1800" dirty="0">
                <a:solidFill>
                  <a:schemeClr val="accent1"/>
                </a:solidFill>
                <a:latin typeface="Optima" panose="02000503060000020004" pitchFamily="2" charset="0"/>
              </a:rPr>
              <a:t>/?</a:t>
            </a:r>
            <a:r>
              <a:rPr lang="en-US" altLang="en-US" sz="1800" dirty="0" err="1">
                <a:solidFill>
                  <a:schemeClr val="accent1"/>
                </a:solidFill>
                <a:latin typeface="Optima" panose="02000503060000020004" pitchFamily="2" charset="0"/>
              </a:rPr>
              <a:t>media_view</a:t>
            </a:r>
            <a:r>
              <a:rPr lang="en-US" altLang="en-US" sz="1800" dirty="0">
                <a:solidFill>
                  <a:schemeClr val="accent1"/>
                </a:solidFill>
                <a:latin typeface="Optima" panose="02000503060000020004" pitchFamily="2" charset="0"/>
              </a:rPr>
              <a:t>=songs</a:t>
            </a:r>
            <a:r>
              <a:rPr lang="en-US" altLang="en-US" sz="1800" dirty="0">
                <a:solidFill>
                  <a:srgbClr val="5577AE"/>
                </a:solidFill>
                <a:latin typeface="Optima" panose="02000503060000020004" pitchFamily="2" charset="0"/>
              </a:rPr>
              <a:t>.</a:t>
            </a:r>
          </a:p>
          <a:p>
            <a:pPr>
              <a:spcBef>
                <a:spcPct val="0"/>
              </a:spcBef>
              <a:buFontTx/>
              <a:buNone/>
            </a:pPr>
            <a:endParaRPr lang="en-US" altLang="en-US" sz="1800" dirty="0">
              <a:latin typeface="Optima" panose="02000503060000020004" pitchFamily="2" charset="0"/>
            </a:endParaRPr>
          </a:p>
          <a:p>
            <a:pPr>
              <a:spcBef>
                <a:spcPct val="0"/>
              </a:spcBef>
              <a:buFontTx/>
              <a:buNone/>
            </a:pPr>
            <a:r>
              <a:rPr lang="en-US" altLang="en-US" sz="1800" dirty="0">
                <a:solidFill>
                  <a:srgbClr val="5577AE"/>
                </a:solidFill>
                <a:latin typeface="Optima" panose="02000503060000020004" pitchFamily="2" charset="0"/>
              </a:rPr>
              <a:t>	Goldman, Anne. “Questions of Transport: Reading Primo Levi Reading  </a:t>
            </a:r>
          </a:p>
          <a:p>
            <a:pPr>
              <a:spcBef>
                <a:spcPct val="0"/>
              </a:spcBef>
              <a:buFontTx/>
              <a:buNone/>
            </a:pPr>
            <a:r>
              <a:rPr lang="en-US" altLang="en-US" sz="1800" dirty="0">
                <a:solidFill>
                  <a:srgbClr val="5577AE"/>
                </a:solidFill>
                <a:latin typeface="Optima" panose="02000503060000020004" pitchFamily="2" charset="0"/>
              </a:rPr>
              <a:t>		Dante.” </a:t>
            </a:r>
            <a:r>
              <a:rPr lang="en-US" altLang="en-US" sz="1800" i="1" dirty="0">
                <a:solidFill>
                  <a:srgbClr val="5577AE"/>
                </a:solidFill>
                <a:latin typeface="Optima" panose="02000503060000020004" pitchFamily="2" charset="0"/>
              </a:rPr>
              <a:t>The Georgia Review</a:t>
            </a:r>
            <a:r>
              <a:rPr lang="en-US" altLang="en-US" sz="1800" dirty="0">
                <a:solidFill>
                  <a:srgbClr val="5577AE"/>
                </a:solidFill>
                <a:latin typeface="Optima" panose="02000503060000020004" pitchFamily="2" charset="0"/>
              </a:rPr>
              <a:t>, vol. 64, no. 1, 2010, pp. 69-88.</a:t>
            </a:r>
          </a:p>
          <a:p>
            <a:pPr eaLnBrk="1" hangingPunct="1">
              <a:lnSpc>
                <a:spcPct val="120000"/>
              </a:lnSpc>
              <a:spcBef>
                <a:spcPct val="0"/>
              </a:spcBef>
              <a:buFontTx/>
              <a:buNone/>
            </a:pPr>
            <a:endParaRPr lang="en-US" altLang="en-US" sz="1600" dirty="0">
              <a:latin typeface="Optima" panose="02000503060000020004" pitchFamily="2" charset="0"/>
            </a:endParaRPr>
          </a:p>
        </p:txBody>
      </p:sp>
      <p:grpSp>
        <p:nvGrpSpPr>
          <p:cNvPr id="78850" name="Group 8">
            <a:extLst>
              <a:ext uri="{FF2B5EF4-FFF2-40B4-BE49-F238E27FC236}">
                <a16:creationId xmlns:a16="http://schemas.microsoft.com/office/drawing/2014/main" id="{4E89456C-82C6-C440-9D41-FD226DB80FF7}"/>
              </a:ext>
            </a:extLst>
          </p:cNvPr>
          <p:cNvGrpSpPr>
            <a:grpSpLocks/>
          </p:cNvGrpSpPr>
          <p:nvPr/>
        </p:nvGrpSpPr>
        <p:grpSpPr bwMode="auto">
          <a:xfrm>
            <a:off x="1128713" y="0"/>
            <a:ext cx="6773862" cy="2022475"/>
            <a:chOff x="0" y="0"/>
            <a:chExt cx="9144000" cy="2762588"/>
          </a:xfrm>
        </p:grpSpPr>
        <p:grpSp>
          <p:nvGrpSpPr>
            <p:cNvPr id="78851" name="Group 1">
              <a:extLst>
                <a:ext uri="{FF2B5EF4-FFF2-40B4-BE49-F238E27FC236}">
                  <a16:creationId xmlns:a16="http://schemas.microsoft.com/office/drawing/2014/main" id="{7D4748EF-6830-4F4E-91DE-70E8F7D458D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6B82A72-5A50-9F44-9B48-7FD5EBAA5A0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8854" name="Picture 12" descr="High-Rez-OWL-Logo.png">
                <a:extLst>
                  <a:ext uri="{FF2B5EF4-FFF2-40B4-BE49-F238E27FC236}">
                    <a16:creationId xmlns:a16="http://schemas.microsoft.com/office/drawing/2014/main" id="{F253DE4B-F676-6D47-878D-67821BD3C1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2" name="TextBox 10">
              <a:extLst>
                <a:ext uri="{FF2B5EF4-FFF2-40B4-BE49-F238E27FC236}">
                  <a16:creationId xmlns:a16="http://schemas.microsoft.com/office/drawing/2014/main" id="{5D8FB83D-22A5-804E-B200-9213E6310E8B}"/>
                </a:ext>
              </a:extLst>
            </p:cNvPr>
            <p:cNvSpPr txBox="1">
              <a:spLocks noChangeArrowheads="1"/>
            </p:cNvSpPr>
            <p:nvPr/>
          </p:nvSpPr>
          <p:spPr bwMode="auto">
            <a:xfrm>
              <a:off x="4381502" y="1043303"/>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Title of Source</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id="{E890E7CF-1B5A-354B-8BDF-6FD49C322ECE}"/>
              </a:ext>
            </a:extLst>
          </p:cNvPr>
          <p:cNvSpPr txBox="1">
            <a:spLocks noChangeArrowheads="1"/>
          </p:cNvSpPr>
          <p:nvPr/>
        </p:nvSpPr>
        <p:spPr bwMode="auto">
          <a:xfrm>
            <a:off x="479425" y="2263775"/>
            <a:ext cx="818515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2400" b="1" dirty="0">
                <a:latin typeface="Optima" panose="02000503060000020004" pitchFamily="2" charset="0"/>
              </a:rPr>
              <a:t>Title of container,</a:t>
            </a:r>
          </a:p>
          <a:p>
            <a:pPr eaLnBrk="1" hangingPunct="1">
              <a:lnSpc>
                <a:spcPct val="110000"/>
              </a:lnSpc>
              <a:spcBef>
                <a:spcPct val="0"/>
              </a:spcBef>
              <a:buFontTx/>
              <a:buNone/>
            </a:pPr>
            <a:r>
              <a:rPr lang="en-US" altLang="en-US" sz="1800" i="1" dirty="0">
                <a:latin typeface="Optima" panose="02000503060000020004" pitchFamily="2" charset="0"/>
              </a:rPr>
              <a:t>Examples:</a:t>
            </a:r>
          </a:p>
          <a:p>
            <a:pPr eaLnBrk="1" hangingPunct="1">
              <a:lnSpc>
                <a:spcPct val="110000"/>
              </a:lnSpc>
              <a:spcBef>
                <a:spcPct val="0"/>
              </a:spcBef>
              <a:buFontTx/>
              <a:buNone/>
            </a:pPr>
            <a:endParaRPr lang="en-US" altLang="en-US" sz="1800" i="1" dirty="0">
              <a:latin typeface="Optima" panose="02000503060000020004" pitchFamily="2" charset="0"/>
            </a:endParaRPr>
          </a:p>
          <a:p>
            <a:pPr>
              <a:spcBef>
                <a:spcPct val="0"/>
              </a:spcBef>
              <a:buFontTx/>
              <a:buNone/>
            </a:pPr>
            <a:r>
              <a:rPr lang="en-US" altLang="en-US" sz="2000" dirty="0" err="1">
                <a:solidFill>
                  <a:srgbClr val="5577AE"/>
                </a:solidFill>
              </a:rPr>
              <a:t>Bazin</a:t>
            </a:r>
            <a:r>
              <a:rPr lang="en-US" altLang="en-US" sz="2000" dirty="0">
                <a:solidFill>
                  <a:srgbClr val="5577AE"/>
                </a:solidFill>
              </a:rPr>
              <a:t>, Patrick. “Toward </a:t>
            </a:r>
            <a:r>
              <a:rPr lang="en-US" altLang="en-US" sz="2000" dirty="0" err="1">
                <a:solidFill>
                  <a:srgbClr val="5577AE"/>
                </a:solidFill>
              </a:rPr>
              <a:t>Metareading</a:t>
            </a:r>
            <a:r>
              <a:rPr lang="en-US" altLang="en-US" sz="2000" dirty="0">
                <a:solidFill>
                  <a:srgbClr val="5577AE"/>
                </a:solidFill>
              </a:rPr>
              <a:t>.” </a:t>
            </a:r>
            <a:r>
              <a:rPr lang="en-US" altLang="en-US" sz="2000" i="1" dirty="0">
                <a:solidFill>
                  <a:srgbClr val="5577AE"/>
                </a:solidFill>
              </a:rPr>
              <a:t>The Future of the Book</a:t>
            </a:r>
            <a:r>
              <a:rPr lang="en-US" altLang="en-US" sz="2000" dirty="0">
                <a:solidFill>
                  <a:srgbClr val="5577AE"/>
                </a:solidFill>
              </a:rPr>
              <a:t>, edited by Geoffrey </a:t>
            </a:r>
            <a:r>
              <a:rPr lang="en-US" altLang="en-US" sz="2000" dirty="0" err="1">
                <a:solidFill>
                  <a:srgbClr val="5577AE"/>
                </a:solidFill>
              </a:rPr>
              <a:t>Nunberg</a:t>
            </a:r>
            <a:r>
              <a:rPr lang="en-US" altLang="en-US" sz="2000" dirty="0">
                <a:solidFill>
                  <a:srgbClr val="5577AE"/>
                </a:solidFill>
              </a:rPr>
              <a:t>, U of California P, 1996, pp. 153-68.</a:t>
            </a:r>
          </a:p>
          <a:p>
            <a:pPr>
              <a:spcBef>
                <a:spcPct val="0"/>
              </a:spcBef>
              <a:buFontTx/>
              <a:buNone/>
            </a:pPr>
            <a:r>
              <a:rPr lang="en-US" altLang="en-US" sz="2000" dirty="0">
                <a:solidFill>
                  <a:srgbClr val="5577AE"/>
                </a:solidFill>
              </a:rPr>
              <a:t> </a:t>
            </a:r>
          </a:p>
          <a:p>
            <a:pPr>
              <a:spcBef>
                <a:spcPct val="0"/>
              </a:spcBef>
              <a:buFontTx/>
              <a:buNone/>
            </a:pPr>
            <a:r>
              <a:rPr lang="en-US" altLang="en-US" sz="2000" dirty="0" err="1">
                <a:solidFill>
                  <a:srgbClr val="5577AE"/>
                </a:solidFill>
              </a:rPr>
              <a:t>Hollmichel</a:t>
            </a:r>
            <a:r>
              <a:rPr lang="en-US" altLang="en-US" sz="2000" dirty="0">
                <a:solidFill>
                  <a:srgbClr val="5577AE"/>
                </a:solidFill>
              </a:rPr>
              <a:t>, Stefanie. “The Reading Brain: Differences between Digital and Print.” </a:t>
            </a:r>
            <a:r>
              <a:rPr lang="en-US" altLang="en-US" sz="2000" i="1" dirty="0">
                <a:solidFill>
                  <a:srgbClr val="5577AE"/>
                </a:solidFill>
              </a:rPr>
              <a:t>So Many Books</a:t>
            </a:r>
            <a:r>
              <a:rPr lang="en-US" altLang="en-US" sz="2000" dirty="0">
                <a:solidFill>
                  <a:srgbClr val="5577AE"/>
                </a:solidFill>
              </a:rPr>
              <a:t>, 25 Apr. 2013, </a:t>
            </a:r>
            <a:r>
              <a:rPr lang="en-US" altLang="en-US" sz="2000" dirty="0" err="1">
                <a:solidFill>
                  <a:srgbClr val="5577AE"/>
                </a:solidFill>
              </a:rPr>
              <a:t>somanybooksblog.com</a:t>
            </a:r>
            <a:r>
              <a:rPr lang="en-US" altLang="en-US" sz="2000" dirty="0">
                <a:solidFill>
                  <a:srgbClr val="5577AE"/>
                </a:solidFill>
              </a:rPr>
              <a:t>/2013/04/25/the-reading-brain-differences-between-digital-and-print/.</a:t>
            </a:r>
          </a:p>
          <a:p>
            <a:pPr>
              <a:spcBef>
                <a:spcPct val="0"/>
              </a:spcBef>
              <a:buFontTx/>
              <a:buNone/>
            </a:pPr>
            <a:endParaRPr lang="en-US" altLang="en-US" sz="2000" dirty="0"/>
          </a:p>
          <a:p>
            <a:pPr>
              <a:spcBef>
                <a:spcPct val="0"/>
              </a:spcBef>
              <a:buFontTx/>
              <a:buNone/>
            </a:pPr>
            <a:r>
              <a:rPr lang="en-US" altLang="en-US" sz="2000" dirty="0">
                <a:solidFill>
                  <a:srgbClr val="5577AE"/>
                </a:solidFill>
              </a:rPr>
              <a:t>“Under the Gun.” </a:t>
            </a:r>
            <a:r>
              <a:rPr lang="en-US" altLang="en-US" sz="2000" i="1" dirty="0">
                <a:solidFill>
                  <a:srgbClr val="5577AE"/>
                </a:solidFill>
              </a:rPr>
              <a:t>Pretty Little Liars</a:t>
            </a:r>
            <a:r>
              <a:rPr lang="en-US" altLang="en-US" sz="2000" dirty="0">
                <a:solidFill>
                  <a:srgbClr val="5577AE"/>
                </a:solidFill>
              </a:rPr>
              <a:t>, season 4, episode 6, ABC Family, 	16 July 2013. </a:t>
            </a:r>
            <a:r>
              <a:rPr lang="en-US" altLang="en-US" sz="2000" i="1" dirty="0">
                <a:solidFill>
                  <a:srgbClr val="5577AE"/>
                </a:solidFill>
              </a:rPr>
              <a:t>Hulu</a:t>
            </a:r>
            <a:r>
              <a:rPr lang="en-US" altLang="en-US" sz="2000" dirty="0">
                <a:solidFill>
                  <a:srgbClr val="5577AE"/>
                </a:solidFill>
              </a:rPr>
              <a:t>, </a:t>
            </a:r>
            <a:r>
              <a:rPr lang="en-US" altLang="en-US" sz="2000" dirty="0" err="1">
                <a:solidFill>
                  <a:srgbClr val="5577AE"/>
                </a:solidFill>
              </a:rPr>
              <a:t>hulu.com</a:t>
            </a:r>
            <a:r>
              <a:rPr lang="en-US" altLang="en-US" sz="2000" dirty="0">
                <a:solidFill>
                  <a:srgbClr val="5577AE"/>
                </a:solidFill>
              </a:rPr>
              <a:t>/watch/511318.</a:t>
            </a:r>
          </a:p>
          <a:p>
            <a:pPr>
              <a:spcBef>
                <a:spcPct val="0"/>
              </a:spcBef>
              <a:buFontTx/>
              <a:buNone/>
            </a:pPr>
            <a:endParaRPr lang="en-US" altLang="en-US" sz="2000" dirty="0"/>
          </a:p>
        </p:txBody>
      </p:sp>
      <p:grpSp>
        <p:nvGrpSpPr>
          <p:cNvPr id="80898" name="Group 8">
            <a:extLst>
              <a:ext uri="{FF2B5EF4-FFF2-40B4-BE49-F238E27FC236}">
                <a16:creationId xmlns:a16="http://schemas.microsoft.com/office/drawing/2014/main" id="{903DEFA5-1A65-F643-8E3B-6C189F3CC00E}"/>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id="{6CB66E37-6F29-DD45-8DC2-0AF792EE1CE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B00586C-F15E-614D-9221-0120419121BF}"/>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0902" name="Picture 12" descr="High-Rez-OWL-Logo.png">
                <a:extLst>
                  <a:ext uri="{FF2B5EF4-FFF2-40B4-BE49-F238E27FC236}">
                    <a16:creationId xmlns:a16="http://schemas.microsoft.com/office/drawing/2014/main" id="{789E5064-D860-C14F-83EA-428D87FA2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10">
              <a:extLst>
                <a:ext uri="{FF2B5EF4-FFF2-40B4-BE49-F238E27FC236}">
                  <a16:creationId xmlns:a16="http://schemas.microsoft.com/office/drawing/2014/main" id="{56C55278-7978-8049-89B5-BB0617DD624D}"/>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Title of Container</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a:extLst>
              <a:ext uri="{FF2B5EF4-FFF2-40B4-BE49-F238E27FC236}">
                <a16:creationId xmlns:a16="http://schemas.microsoft.com/office/drawing/2014/main" id="{737DFBAC-139D-794A-9A2B-4F450A265045}"/>
              </a:ext>
            </a:extLst>
          </p:cNvPr>
          <p:cNvSpPr txBox="1">
            <a:spLocks noChangeArrowheads="1"/>
          </p:cNvSpPr>
          <p:nvPr/>
        </p:nvSpPr>
        <p:spPr bwMode="auto">
          <a:xfrm>
            <a:off x="563563" y="2249488"/>
            <a:ext cx="801687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Other contributors,</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600" i="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Chartier, Roger. </a:t>
            </a:r>
            <a:r>
              <a:rPr lang="en-US" altLang="en-US" sz="2000" i="1">
                <a:solidFill>
                  <a:srgbClr val="5577AE"/>
                </a:solidFill>
                <a:latin typeface="Optima" panose="02000503060000020004" pitchFamily="2" charset="0"/>
              </a:rPr>
              <a:t>The Order of Books: Readers, Authors, and Libraries in Europe between the Fourteenth and Eighteenth Centuries</a:t>
            </a:r>
            <a:r>
              <a:rPr lang="en-US" altLang="en-US" sz="2000">
                <a:solidFill>
                  <a:srgbClr val="5577AE"/>
                </a:solidFill>
                <a:latin typeface="Optima" panose="02000503060000020004" pitchFamily="2" charset="0"/>
              </a:rPr>
              <a:t>. Translated by Lydia G. Cochrane, Stanford UP, 1994.</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“Hush.”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created by Joss Whedon, performance by Sarah Michelle Gellar, season 4, episode 10, Mutant Enemy, 1999.</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Woolf, Virginia. </a:t>
            </a:r>
            <a:r>
              <a:rPr lang="en-US" altLang="en-US" sz="2000" i="1">
                <a:solidFill>
                  <a:srgbClr val="5577AE"/>
                </a:solidFill>
                <a:latin typeface="Optima" panose="02000503060000020004" pitchFamily="2" charset="0"/>
              </a:rPr>
              <a:t>Jacob’s Room</a:t>
            </a:r>
            <a:r>
              <a:rPr lang="en-US" altLang="en-US" sz="2000">
                <a:solidFill>
                  <a:srgbClr val="5577AE"/>
                </a:solidFill>
                <a:latin typeface="Optima" panose="02000503060000020004" pitchFamily="2" charset="0"/>
              </a:rPr>
              <a:t>. Annotated and with an introduction by Vara Neverow, Harcourt, Inc., 2008.</a:t>
            </a:r>
          </a:p>
        </p:txBody>
      </p:sp>
      <p:grpSp>
        <p:nvGrpSpPr>
          <p:cNvPr id="82946" name="Group 8">
            <a:extLst>
              <a:ext uri="{FF2B5EF4-FFF2-40B4-BE49-F238E27FC236}">
                <a16:creationId xmlns:a16="http://schemas.microsoft.com/office/drawing/2014/main" id="{E0B6F650-9C68-BC4F-9402-9E307CE3360E}"/>
              </a:ext>
            </a:extLst>
          </p:cNvPr>
          <p:cNvGrpSpPr>
            <a:grpSpLocks/>
          </p:cNvGrpSpPr>
          <p:nvPr/>
        </p:nvGrpSpPr>
        <p:grpSpPr bwMode="auto">
          <a:xfrm>
            <a:off x="1128713" y="0"/>
            <a:ext cx="6773862" cy="2022475"/>
            <a:chOff x="0" y="0"/>
            <a:chExt cx="9144000" cy="2762588"/>
          </a:xfrm>
        </p:grpSpPr>
        <p:grpSp>
          <p:nvGrpSpPr>
            <p:cNvPr id="82947" name="Group 1">
              <a:extLst>
                <a:ext uri="{FF2B5EF4-FFF2-40B4-BE49-F238E27FC236}">
                  <a16:creationId xmlns:a16="http://schemas.microsoft.com/office/drawing/2014/main" id="{96FD3505-C4E4-5340-B586-3BD050B13B64}"/>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BB88764-C595-EA44-905B-A8BE85D390B5}"/>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2950" name="Picture 12" descr="High-Rez-OWL-Logo.png">
                <a:extLst>
                  <a:ext uri="{FF2B5EF4-FFF2-40B4-BE49-F238E27FC236}">
                    <a16:creationId xmlns:a16="http://schemas.microsoft.com/office/drawing/2014/main" id="{79592782-962B-4147-8844-A4F10E519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48" name="TextBox 10">
              <a:extLst>
                <a:ext uri="{FF2B5EF4-FFF2-40B4-BE49-F238E27FC236}">
                  <a16:creationId xmlns:a16="http://schemas.microsoft.com/office/drawing/2014/main" id="{8FA0B068-2848-7A4F-B88B-6BCBF4EA4638}"/>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Other Contributors</a:t>
              </a: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5">
            <a:extLst>
              <a:ext uri="{FF2B5EF4-FFF2-40B4-BE49-F238E27FC236}">
                <a16:creationId xmlns:a16="http://schemas.microsoft.com/office/drawing/2014/main" id="{E5F5CC73-D660-0442-A284-74D68852A370}"/>
              </a:ext>
            </a:extLst>
          </p:cNvPr>
          <p:cNvSpPr txBox="1">
            <a:spLocks noChangeArrowheads="1"/>
          </p:cNvSpPr>
          <p:nvPr/>
        </p:nvSpPr>
        <p:spPr bwMode="auto">
          <a:xfrm>
            <a:off x="520700" y="2327275"/>
            <a:ext cx="8102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Version,</a:t>
            </a:r>
          </a:p>
          <a:p>
            <a:pPr eaLnBrk="1" hangingPunct="1">
              <a:spcBef>
                <a:spcPct val="0"/>
              </a:spcBef>
              <a:buFontTx/>
              <a:buNone/>
            </a:pPr>
            <a:endParaRPr lang="en-US" altLang="en-US" sz="2400" b="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If a source is listed as an edition or version of a work, include it in your citation.</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i="1">
                <a:solidFill>
                  <a:srgbClr val="5577AE"/>
                </a:solidFill>
                <a:latin typeface="Optima" panose="02000503060000020004" pitchFamily="2" charset="0"/>
              </a:rPr>
              <a:t>The Bible</a:t>
            </a:r>
            <a:r>
              <a:rPr lang="en-US" altLang="en-US" sz="2000">
                <a:solidFill>
                  <a:srgbClr val="5577AE"/>
                </a:solidFill>
                <a:latin typeface="Optima" panose="02000503060000020004" pitchFamily="2" charset="0"/>
              </a:rPr>
              <a:t>. Authorized King James Version, Oxford UP, 1998.</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Newcomb, Horace, editor. </a:t>
            </a:r>
            <a:r>
              <a:rPr lang="en-US" altLang="en-US" sz="2000" i="1">
                <a:solidFill>
                  <a:srgbClr val="5577AE"/>
                </a:solidFill>
                <a:latin typeface="Optima" panose="02000503060000020004" pitchFamily="2" charset="0"/>
              </a:rPr>
              <a:t>Television: The Critical View</a:t>
            </a:r>
            <a:r>
              <a:rPr lang="en-US" altLang="en-US" sz="2000">
                <a:solidFill>
                  <a:srgbClr val="5577AE"/>
                </a:solidFill>
                <a:latin typeface="Optima" panose="02000503060000020004" pitchFamily="2" charset="0"/>
              </a:rPr>
              <a:t>. 7</a:t>
            </a:r>
            <a:r>
              <a:rPr lang="en-US" altLang="en-US" sz="2000" baseline="30000">
                <a:solidFill>
                  <a:srgbClr val="5577AE"/>
                </a:solidFill>
                <a:latin typeface="Optima" panose="02000503060000020004" pitchFamily="2" charset="0"/>
              </a:rPr>
              <a:t>th</a:t>
            </a:r>
            <a:r>
              <a:rPr lang="en-US" altLang="en-US" sz="2000">
                <a:solidFill>
                  <a:srgbClr val="5577AE"/>
                </a:solidFill>
                <a:latin typeface="Optima" panose="02000503060000020004" pitchFamily="2" charset="0"/>
              </a:rPr>
              <a:t> ed., Oxford </a:t>
            </a:r>
          </a:p>
          <a:p>
            <a:pPr>
              <a:spcBef>
                <a:spcPct val="0"/>
              </a:spcBef>
              <a:buFontTx/>
              <a:buNone/>
            </a:pPr>
            <a:r>
              <a:rPr lang="en-US" altLang="en-US" sz="2000">
                <a:solidFill>
                  <a:srgbClr val="5577AE"/>
                </a:solidFill>
                <a:latin typeface="Optima" panose="02000503060000020004" pitchFamily="2" charset="0"/>
              </a:rPr>
              <a:t>	UP, 2007.</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Scott, Ridley, director. </a:t>
            </a:r>
            <a:r>
              <a:rPr lang="en-US" altLang="en-US" sz="2000" i="1">
                <a:solidFill>
                  <a:srgbClr val="5577AE"/>
                </a:solidFill>
                <a:latin typeface="Optima" panose="02000503060000020004" pitchFamily="2" charset="0"/>
              </a:rPr>
              <a:t>Blade Runner</a:t>
            </a:r>
            <a:r>
              <a:rPr lang="en-US" altLang="en-US" sz="2000">
                <a:solidFill>
                  <a:srgbClr val="5577AE"/>
                </a:solidFill>
                <a:latin typeface="Optima" panose="02000503060000020004" pitchFamily="2" charset="0"/>
              </a:rPr>
              <a:t>. 1982. Performance by Harrison </a:t>
            </a:r>
          </a:p>
          <a:p>
            <a:pPr>
              <a:spcBef>
                <a:spcPct val="0"/>
              </a:spcBef>
              <a:buFontTx/>
              <a:buNone/>
            </a:pPr>
            <a:r>
              <a:rPr lang="en-US" altLang="en-US" sz="2000">
                <a:solidFill>
                  <a:srgbClr val="5577AE"/>
                </a:solidFill>
                <a:latin typeface="Optima" panose="02000503060000020004" pitchFamily="2" charset="0"/>
              </a:rPr>
              <a:t>	Ford, director’s cut, Warner Bros., 1992.</a:t>
            </a: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84994" name="Group 8">
            <a:extLst>
              <a:ext uri="{FF2B5EF4-FFF2-40B4-BE49-F238E27FC236}">
                <a16:creationId xmlns:a16="http://schemas.microsoft.com/office/drawing/2014/main" id="{9BD53D15-F059-944A-9040-3329283218EC}"/>
              </a:ext>
            </a:extLst>
          </p:cNvPr>
          <p:cNvGrpSpPr>
            <a:grpSpLocks/>
          </p:cNvGrpSpPr>
          <p:nvPr/>
        </p:nvGrpSpPr>
        <p:grpSpPr bwMode="auto">
          <a:xfrm>
            <a:off x="1128713" y="0"/>
            <a:ext cx="6773862" cy="2022475"/>
            <a:chOff x="0" y="0"/>
            <a:chExt cx="9144000" cy="2762588"/>
          </a:xfrm>
        </p:grpSpPr>
        <p:grpSp>
          <p:nvGrpSpPr>
            <p:cNvPr id="84995" name="Group 1">
              <a:extLst>
                <a:ext uri="{FF2B5EF4-FFF2-40B4-BE49-F238E27FC236}">
                  <a16:creationId xmlns:a16="http://schemas.microsoft.com/office/drawing/2014/main" id="{648CF25A-50F4-6848-AA68-4868D7C37483}"/>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EF5FCF1-6381-3A47-B0BA-B9683EFC861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4998" name="Picture 12" descr="High-Rez-OWL-Logo.png">
                <a:extLst>
                  <a:ext uri="{FF2B5EF4-FFF2-40B4-BE49-F238E27FC236}">
                    <a16:creationId xmlns:a16="http://schemas.microsoft.com/office/drawing/2014/main" id="{A70DF166-18BB-2442-BB4E-F385BC842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996" name="TextBox 10">
              <a:extLst>
                <a:ext uri="{FF2B5EF4-FFF2-40B4-BE49-F238E27FC236}">
                  <a16:creationId xmlns:a16="http://schemas.microsoft.com/office/drawing/2014/main" id="{AC4B1F8E-0CDA-C14E-A24A-B22E506CC504}"/>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Version</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5">
            <a:extLst>
              <a:ext uri="{FF2B5EF4-FFF2-40B4-BE49-F238E27FC236}">
                <a16:creationId xmlns:a16="http://schemas.microsoft.com/office/drawing/2014/main" id="{3B1A1DCE-F2E1-E443-B477-F47B81C0DF5A}"/>
              </a:ext>
            </a:extLst>
          </p:cNvPr>
          <p:cNvSpPr txBox="1">
            <a:spLocks noChangeArrowheads="1"/>
          </p:cNvSpPr>
          <p:nvPr/>
        </p:nvSpPr>
        <p:spPr bwMode="auto">
          <a:xfrm>
            <a:off x="520700" y="1649413"/>
            <a:ext cx="8102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Number,</a:t>
            </a:r>
          </a:p>
          <a:p>
            <a:pPr eaLnBrk="1" hangingPunct="1">
              <a:spcBef>
                <a:spcPct val="0"/>
              </a:spcBef>
              <a:buFontTx/>
              <a:buNone/>
            </a:pPr>
            <a:endParaRPr lang="en-US" altLang="en-US" sz="2400" b="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If a source is part of a numbered sequence, such as a multi-volume book, or journal with both volume and issue numbers, those numbers must be listed in your citation.</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Baron, Naomi S. “Redefining Reading: The Impact of Digital </a:t>
            </a:r>
          </a:p>
          <a:p>
            <a:pPr>
              <a:spcBef>
                <a:spcPct val="0"/>
              </a:spcBef>
              <a:buFontTx/>
              <a:buNone/>
            </a:pPr>
            <a:r>
              <a:rPr lang="en-US" altLang="en-US" sz="2000">
                <a:solidFill>
                  <a:srgbClr val="5577AE"/>
                </a:solidFill>
                <a:latin typeface="Optima" panose="02000503060000020004" pitchFamily="2" charset="0"/>
              </a:rPr>
              <a:t>	Communication Media.” </a:t>
            </a:r>
            <a:r>
              <a:rPr lang="en-US" altLang="en-US" sz="2000" i="1">
                <a:solidFill>
                  <a:srgbClr val="5577AE"/>
                </a:solidFill>
                <a:latin typeface="Optima" panose="02000503060000020004" pitchFamily="2" charset="0"/>
              </a:rPr>
              <a:t>PMLA</a:t>
            </a:r>
            <a:r>
              <a:rPr lang="en-US" altLang="en-US" sz="2000">
                <a:solidFill>
                  <a:srgbClr val="5577AE"/>
                </a:solidFill>
                <a:latin typeface="Optima" panose="02000503060000020004" pitchFamily="2" charset="0"/>
              </a:rPr>
              <a:t>, vol. 128, no. 1, Jan. 2013, pp. 	193-200.</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“Hush.”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created by Joss Whedon, performance 	by Sarah Michelle Gellar, season 4, episode 10, Mutant Enemy, 	1999.</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Wellek, René. </a:t>
            </a:r>
            <a:r>
              <a:rPr lang="en-US" altLang="en-US" sz="2000" i="1">
                <a:solidFill>
                  <a:srgbClr val="5577AE"/>
                </a:solidFill>
                <a:latin typeface="Optima" panose="02000503060000020004" pitchFamily="2" charset="0"/>
              </a:rPr>
              <a:t>A History of Modern Criticism</a:t>
            </a:r>
            <a:r>
              <a:rPr lang="en-US" altLang="en-US" sz="2000">
                <a:solidFill>
                  <a:srgbClr val="5577AE"/>
                </a:solidFill>
                <a:latin typeface="Optima" panose="02000503060000020004" pitchFamily="2" charset="0"/>
              </a:rPr>
              <a:t>, 1750-1950. Vol. 5, Yale 	UP, 1986.</a:t>
            </a: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87042" name="Group 8">
            <a:extLst>
              <a:ext uri="{FF2B5EF4-FFF2-40B4-BE49-F238E27FC236}">
                <a16:creationId xmlns:a16="http://schemas.microsoft.com/office/drawing/2014/main" id="{895B1A6A-2B49-1542-A4F7-3510ABDD4F8E}"/>
              </a:ext>
            </a:extLst>
          </p:cNvPr>
          <p:cNvGrpSpPr>
            <a:grpSpLocks/>
          </p:cNvGrpSpPr>
          <p:nvPr/>
        </p:nvGrpSpPr>
        <p:grpSpPr bwMode="auto">
          <a:xfrm>
            <a:off x="1128713" y="0"/>
            <a:ext cx="6773862" cy="2022475"/>
            <a:chOff x="0" y="0"/>
            <a:chExt cx="9144000" cy="2762588"/>
          </a:xfrm>
        </p:grpSpPr>
        <p:grpSp>
          <p:nvGrpSpPr>
            <p:cNvPr id="87043" name="Group 1">
              <a:extLst>
                <a:ext uri="{FF2B5EF4-FFF2-40B4-BE49-F238E27FC236}">
                  <a16:creationId xmlns:a16="http://schemas.microsoft.com/office/drawing/2014/main" id="{1EA845E7-D466-DE45-8323-5739F23F34A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F1D6186-53F8-314B-AF3F-0CF61CBC5A9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7046" name="Picture 12" descr="High-Rez-OWL-Logo.png">
                <a:extLst>
                  <a:ext uri="{FF2B5EF4-FFF2-40B4-BE49-F238E27FC236}">
                    <a16:creationId xmlns:a16="http://schemas.microsoft.com/office/drawing/2014/main" id="{DA2D298C-893A-2146-9BE2-43D740705D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44" name="TextBox 10">
              <a:extLst>
                <a:ext uri="{FF2B5EF4-FFF2-40B4-BE49-F238E27FC236}">
                  <a16:creationId xmlns:a16="http://schemas.microsoft.com/office/drawing/2014/main" id="{FBDA6BE0-0B30-E64A-A13D-0698C8AEC28E}"/>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Number</a:t>
              </a: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5">
            <a:extLst>
              <a:ext uri="{FF2B5EF4-FFF2-40B4-BE49-F238E27FC236}">
                <a16:creationId xmlns:a16="http://schemas.microsoft.com/office/drawing/2014/main" id="{20A854C8-4467-2B42-82F2-6CA28FB57459}"/>
              </a:ext>
            </a:extLst>
          </p:cNvPr>
          <p:cNvSpPr txBox="1">
            <a:spLocks noChangeArrowheads="1"/>
          </p:cNvSpPr>
          <p:nvPr/>
        </p:nvSpPr>
        <p:spPr bwMode="auto">
          <a:xfrm>
            <a:off x="520700" y="1716088"/>
            <a:ext cx="8102600"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Publisher,</a:t>
            </a:r>
          </a:p>
          <a:p>
            <a:pPr eaLnBrk="1" hangingPunct="1">
              <a:spcBef>
                <a:spcPct val="0"/>
              </a:spcBef>
              <a:buFontTx/>
              <a:buNone/>
            </a:pPr>
            <a:endParaRPr lang="en-US" altLang="en-US" sz="2400" b="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The publisher produces or distributes the source to the public. If there is more than one publisher, and they are all are relevant to your research, list them in your citation, separated by a forward slash (/).</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i="1">
                <a:solidFill>
                  <a:srgbClr val="000000"/>
                </a:solidFill>
                <a:latin typeface="Optima" panose="02000503060000020004" pitchFamily="2" charset="0"/>
              </a:rPr>
              <a:t>Examples:</a:t>
            </a: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Harris, Charles “</a:t>
            </a:r>
            <a:r>
              <a:rPr lang="en-US" altLang="ja-JP" sz="2000">
                <a:solidFill>
                  <a:srgbClr val="5577AE"/>
                </a:solidFill>
                <a:latin typeface="Optima" panose="02000503060000020004" pitchFamily="2" charset="0"/>
              </a:rPr>
              <a:t>Teenie.</a:t>
            </a:r>
            <a:r>
              <a:rPr lang="en-US" altLang="en-US" sz="2000">
                <a:solidFill>
                  <a:srgbClr val="5577AE"/>
                </a:solidFill>
                <a:latin typeface="Optima" panose="02000503060000020004" pitchFamily="2" charset="0"/>
              </a:rPr>
              <a:t>”</a:t>
            </a:r>
            <a:r>
              <a:rPr lang="en-US" altLang="ja-JP" sz="2000">
                <a:solidFill>
                  <a:srgbClr val="5577AE"/>
                </a:solidFill>
                <a:latin typeface="Optima" panose="02000503060000020004" pitchFamily="2" charset="0"/>
              </a:rPr>
              <a:t> </a:t>
            </a:r>
            <a:r>
              <a:rPr lang="en-US" altLang="ja-JP" sz="2000" i="1">
                <a:solidFill>
                  <a:srgbClr val="5577AE"/>
                </a:solidFill>
                <a:latin typeface="Optima" panose="02000503060000020004" pitchFamily="2" charset="0"/>
              </a:rPr>
              <a:t>Woman in a Paisley Shirt behind Counter in  </a:t>
            </a:r>
          </a:p>
          <a:p>
            <a:pPr>
              <a:spcBef>
                <a:spcPct val="0"/>
              </a:spcBef>
              <a:buFontTx/>
              <a:buNone/>
            </a:pPr>
            <a:r>
              <a:rPr lang="en-US" altLang="en-US" sz="2000" i="1">
                <a:solidFill>
                  <a:srgbClr val="5577AE"/>
                </a:solidFill>
                <a:latin typeface="Optima" panose="02000503060000020004" pitchFamily="2" charset="0"/>
              </a:rPr>
              <a:t>	Record Store</a:t>
            </a:r>
            <a:r>
              <a:rPr lang="en-US" altLang="en-US" sz="2000">
                <a:solidFill>
                  <a:srgbClr val="5577AE"/>
                </a:solidFill>
                <a:latin typeface="Optima" panose="02000503060000020004" pitchFamily="2" charset="0"/>
              </a:rPr>
              <a:t>. </a:t>
            </a:r>
            <a:r>
              <a:rPr lang="en-US" altLang="en-US" sz="2000" i="1">
                <a:solidFill>
                  <a:srgbClr val="5577AE"/>
                </a:solidFill>
                <a:latin typeface="Optima" panose="02000503060000020004" pitchFamily="2" charset="0"/>
              </a:rPr>
              <a:t>Teenie Harris Archive</a:t>
            </a:r>
            <a:r>
              <a:rPr lang="en-US" altLang="en-US" sz="2000">
                <a:solidFill>
                  <a:srgbClr val="5577AE"/>
                </a:solidFill>
                <a:latin typeface="Optima" panose="02000503060000020004" pitchFamily="2" charset="0"/>
              </a:rPr>
              <a:t>, Carnegie Museum of Art, 	Pittsburgh, teenie.cmoa.org/interactive/index.html#date08.</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Jacobs, Alan. </a:t>
            </a:r>
            <a:r>
              <a:rPr lang="en-US" altLang="en-US" sz="2000" i="1">
                <a:solidFill>
                  <a:srgbClr val="5577AE"/>
                </a:solidFill>
                <a:latin typeface="Optima" panose="02000503060000020004" pitchFamily="2" charset="0"/>
              </a:rPr>
              <a:t>The Pleasures of Reading in an Age of Distraction.</a:t>
            </a:r>
            <a:r>
              <a:rPr lang="en-US" altLang="en-US" sz="2000">
                <a:solidFill>
                  <a:srgbClr val="5577AE"/>
                </a:solidFill>
                <a:latin typeface="Optima" panose="02000503060000020004" pitchFamily="2" charset="0"/>
              </a:rPr>
              <a:t> Oxford </a:t>
            </a:r>
          </a:p>
          <a:p>
            <a:pPr>
              <a:spcBef>
                <a:spcPct val="0"/>
              </a:spcBef>
              <a:buFontTx/>
              <a:buNone/>
            </a:pPr>
            <a:r>
              <a:rPr lang="en-US" altLang="en-US" sz="2000">
                <a:solidFill>
                  <a:srgbClr val="5577AE"/>
                </a:solidFill>
                <a:latin typeface="Optima" panose="02000503060000020004" pitchFamily="2" charset="0"/>
              </a:rPr>
              <a:t>	UP, 2011.</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Kuzui, Fran Rubel, director.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Twentieth Century </a:t>
            </a:r>
          </a:p>
          <a:p>
            <a:pPr>
              <a:spcBef>
                <a:spcPct val="0"/>
              </a:spcBef>
              <a:buFontTx/>
              <a:buNone/>
            </a:pPr>
            <a:r>
              <a:rPr lang="en-US" altLang="en-US" sz="2000">
                <a:solidFill>
                  <a:srgbClr val="5577AE"/>
                </a:solidFill>
                <a:latin typeface="Optima" panose="02000503060000020004" pitchFamily="2" charset="0"/>
              </a:rPr>
              <a:t>	Fox, 1992.</a:t>
            </a:r>
          </a:p>
          <a:p>
            <a:pPr eaLnBrk="1" hangingPunct="1">
              <a:spcBef>
                <a:spcPct val="0"/>
              </a:spcBef>
              <a:buFontTx/>
              <a:buNone/>
            </a:pPr>
            <a:endParaRPr lang="en-US" altLang="en-US" sz="2000" b="1">
              <a:latin typeface="Optima" panose="02000503060000020004" pitchFamily="2" charset="0"/>
            </a:endParaRP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89090" name="Group 8">
            <a:extLst>
              <a:ext uri="{FF2B5EF4-FFF2-40B4-BE49-F238E27FC236}">
                <a16:creationId xmlns:a16="http://schemas.microsoft.com/office/drawing/2014/main" id="{29413844-7FBA-F04D-9B2F-BC502A74E8F0}"/>
              </a:ext>
            </a:extLst>
          </p:cNvPr>
          <p:cNvGrpSpPr>
            <a:grpSpLocks/>
          </p:cNvGrpSpPr>
          <p:nvPr/>
        </p:nvGrpSpPr>
        <p:grpSpPr bwMode="auto">
          <a:xfrm>
            <a:off x="1128713" y="0"/>
            <a:ext cx="6773862" cy="2022475"/>
            <a:chOff x="0" y="0"/>
            <a:chExt cx="9144000" cy="2762588"/>
          </a:xfrm>
        </p:grpSpPr>
        <p:grpSp>
          <p:nvGrpSpPr>
            <p:cNvPr id="89091" name="Group 1">
              <a:extLst>
                <a:ext uri="{FF2B5EF4-FFF2-40B4-BE49-F238E27FC236}">
                  <a16:creationId xmlns:a16="http://schemas.microsoft.com/office/drawing/2014/main" id="{6F91215F-0D62-3F4C-8A8C-969ACA5A724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723B881-415C-B543-9B18-EDCF1158F71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9094" name="Picture 12" descr="High-Rez-OWL-Logo.png">
                <a:extLst>
                  <a:ext uri="{FF2B5EF4-FFF2-40B4-BE49-F238E27FC236}">
                    <a16:creationId xmlns:a16="http://schemas.microsoft.com/office/drawing/2014/main" id="{A7A857B7-D73A-0640-8B1C-484C33AFB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2" name="TextBox 10">
              <a:extLst>
                <a:ext uri="{FF2B5EF4-FFF2-40B4-BE49-F238E27FC236}">
                  <a16:creationId xmlns:a16="http://schemas.microsoft.com/office/drawing/2014/main" id="{C7575C4E-C521-C14D-AD11-F5B8B05B66AC}"/>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Publisher</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5">
            <a:extLst>
              <a:ext uri="{FF2B5EF4-FFF2-40B4-BE49-F238E27FC236}">
                <a16:creationId xmlns:a16="http://schemas.microsoft.com/office/drawing/2014/main" id="{BECAE5C6-44C3-B64A-8DC5-6F0147B2EB42}"/>
              </a:ext>
            </a:extLst>
          </p:cNvPr>
          <p:cNvSpPr txBox="1">
            <a:spLocks noChangeArrowheads="1"/>
          </p:cNvSpPr>
          <p:nvPr/>
        </p:nvSpPr>
        <p:spPr bwMode="auto">
          <a:xfrm>
            <a:off x="520700" y="2022475"/>
            <a:ext cx="8102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Publication date,</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panose="02000503060000020004" pitchFamily="2" charset="0"/>
              </a:rPr>
              <a:t>The same source may have been published on more than one date, such as an online version of an original source. When the source has more than one date, use the date that is most relevant to your use of it.</a:t>
            </a:r>
          </a:p>
          <a:p>
            <a:pPr eaLnBrk="1" hangingPunct="1">
              <a:spcBef>
                <a:spcPct val="0"/>
              </a:spcBef>
              <a:buFontTx/>
              <a:buNone/>
            </a:pPr>
            <a:endParaRPr lang="en-US" altLang="en-US" sz="2000" b="1" dirty="0">
              <a:solidFill>
                <a:srgbClr val="5577AE"/>
              </a:solidFill>
              <a:latin typeface="Optima" panose="02000503060000020004" pitchFamily="2" charset="0"/>
            </a:endParaRPr>
          </a:p>
          <a:p>
            <a:pPr eaLnBrk="1" hangingPunct="1">
              <a:spcBef>
                <a:spcPct val="0"/>
              </a:spcBef>
              <a:buFontTx/>
              <a:buNone/>
            </a:pPr>
            <a:r>
              <a:rPr lang="en-US" altLang="en-US" sz="2000" dirty="0">
                <a:solidFill>
                  <a:srgbClr val="5577AE"/>
                </a:solidFill>
                <a:latin typeface="Optima" panose="02000503060000020004" pitchFamily="2" charset="0"/>
              </a:rPr>
              <a:t>Belton, John. “Painting by the Numbers: The Digital Intermediate.” </a:t>
            </a:r>
            <a:r>
              <a:rPr lang="en-US" altLang="en-US" sz="2000" i="1" dirty="0">
                <a:solidFill>
                  <a:srgbClr val="5577AE"/>
                </a:solidFill>
                <a:latin typeface="Optima" panose="02000503060000020004" pitchFamily="2" charset="0"/>
              </a:rPr>
              <a:t>Film </a:t>
            </a:r>
          </a:p>
          <a:p>
            <a:pPr eaLnBrk="1" hangingPunct="1">
              <a:spcBef>
                <a:spcPct val="0"/>
              </a:spcBef>
              <a:buFontTx/>
              <a:buNone/>
            </a:pPr>
            <a:r>
              <a:rPr lang="en-US" altLang="en-US" sz="2000" i="1" dirty="0">
                <a:solidFill>
                  <a:srgbClr val="5577AE"/>
                </a:solidFill>
                <a:latin typeface="Optima" panose="02000503060000020004" pitchFamily="2" charset="0"/>
              </a:rPr>
              <a:t>	Quarterly</a:t>
            </a:r>
            <a:r>
              <a:rPr lang="en-US" altLang="en-US" sz="2000" dirty="0">
                <a:solidFill>
                  <a:srgbClr val="5577AE"/>
                </a:solidFill>
                <a:latin typeface="Optima" panose="02000503060000020004" pitchFamily="2" charset="0"/>
              </a:rPr>
              <a:t>, vol. 61, no. 3, Spring 2008, pp. 58-65.</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dirty="0">
                <a:solidFill>
                  <a:srgbClr val="5577AE"/>
                </a:solidFill>
                <a:latin typeface="Optima" panose="02000503060000020004" pitchFamily="2" charset="0"/>
              </a:rPr>
              <a:t>“Hush.” </a:t>
            </a:r>
            <a:r>
              <a:rPr lang="en-US" altLang="en-US" sz="2000" i="1" dirty="0">
                <a:solidFill>
                  <a:srgbClr val="5577AE"/>
                </a:solidFill>
                <a:latin typeface="Optima" panose="02000503060000020004" pitchFamily="2" charset="0"/>
              </a:rPr>
              <a:t>Buffy the Vampire Slayer</a:t>
            </a:r>
            <a:r>
              <a:rPr lang="en-US" altLang="en-US" sz="2000" dirty="0">
                <a:solidFill>
                  <a:srgbClr val="5577AE"/>
                </a:solidFill>
                <a:latin typeface="Optima" panose="02000503060000020004" pitchFamily="2" charset="0"/>
              </a:rPr>
              <a:t>, created by Joss </a:t>
            </a:r>
            <a:r>
              <a:rPr lang="en-US" altLang="en-US" sz="2000" dirty="0" err="1">
                <a:solidFill>
                  <a:srgbClr val="5577AE"/>
                </a:solidFill>
                <a:latin typeface="Optima" panose="02000503060000020004" pitchFamily="2" charset="0"/>
              </a:rPr>
              <a:t>Whedon</a:t>
            </a:r>
            <a:r>
              <a:rPr lang="en-US" altLang="en-US" sz="2000" dirty="0">
                <a:solidFill>
                  <a:srgbClr val="5577AE"/>
                </a:solidFill>
                <a:latin typeface="Optima" panose="02000503060000020004" pitchFamily="2" charset="0"/>
              </a:rPr>
              <a:t>, performance </a:t>
            </a:r>
          </a:p>
          <a:p>
            <a:pPr eaLnBrk="1" hangingPunct="1">
              <a:spcBef>
                <a:spcPct val="0"/>
              </a:spcBef>
              <a:buFontTx/>
              <a:buNone/>
            </a:pPr>
            <a:r>
              <a:rPr lang="en-US" altLang="en-US" sz="2000" dirty="0">
                <a:solidFill>
                  <a:srgbClr val="5577AE"/>
                </a:solidFill>
                <a:latin typeface="Optima" panose="02000503060000020004" pitchFamily="2" charset="0"/>
              </a:rPr>
              <a:t>	by Sarah Michelle Gellar, season 4, Mutant Enemy, 1999.</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endParaRPr lang="en-US" altLang="en-US" sz="2000" dirty="0">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91138" name="Group 8">
            <a:extLst>
              <a:ext uri="{FF2B5EF4-FFF2-40B4-BE49-F238E27FC236}">
                <a16:creationId xmlns:a16="http://schemas.microsoft.com/office/drawing/2014/main" id="{548BDA2C-DF34-0844-8800-0FEF6DF3BAAB}"/>
              </a:ext>
            </a:extLst>
          </p:cNvPr>
          <p:cNvGrpSpPr>
            <a:grpSpLocks/>
          </p:cNvGrpSpPr>
          <p:nvPr/>
        </p:nvGrpSpPr>
        <p:grpSpPr bwMode="auto">
          <a:xfrm>
            <a:off x="1128713" y="0"/>
            <a:ext cx="6773862" cy="2022475"/>
            <a:chOff x="0" y="0"/>
            <a:chExt cx="9144000" cy="2762588"/>
          </a:xfrm>
        </p:grpSpPr>
        <p:grpSp>
          <p:nvGrpSpPr>
            <p:cNvPr id="91139" name="Group 1">
              <a:extLst>
                <a:ext uri="{FF2B5EF4-FFF2-40B4-BE49-F238E27FC236}">
                  <a16:creationId xmlns:a16="http://schemas.microsoft.com/office/drawing/2014/main" id="{A9B41973-15DB-1E40-835D-943C16F48F8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46ECB7C-661F-284F-A57E-96E8B104D82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1142" name="Picture 12" descr="High-Rez-OWL-Logo.png">
                <a:extLst>
                  <a:ext uri="{FF2B5EF4-FFF2-40B4-BE49-F238E27FC236}">
                    <a16:creationId xmlns:a16="http://schemas.microsoft.com/office/drawing/2014/main" id="{36A79E2E-D4F1-7747-B04A-493A2DA7A0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0" name="TextBox 10">
              <a:extLst>
                <a:ext uri="{FF2B5EF4-FFF2-40B4-BE49-F238E27FC236}">
                  <a16:creationId xmlns:a16="http://schemas.microsoft.com/office/drawing/2014/main" id="{3FEA1386-E712-0F43-9BA7-1066844095B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Publication Date</a:t>
              </a: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a:extLst>
              <a:ext uri="{FF2B5EF4-FFF2-40B4-BE49-F238E27FC236}">
                <a16:creationId xmlns:a16="http://schemas.microsoft.com/office/drawing/2014/main" id="{1C717C8E-31B6-784E-9A1F-8690594A02B9}"/>
              </a:ext>
            </a:extLst>
          </p:cNvPr>
          <p:cNvSpPr txBox="1">
            <a:spLocks noChangeArrowheads="1"/>
          </p:cNvSpPr>
          <p:nvPr/>
        </p:nvSpPr>
        <p:spPr bwMode="auto">
          <a:xfrm>
            <a:off x="1557338" y="2373313"/>
            <a:ext cx="602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800" b="1">
                <a:latin typeface="Optima" panose="02000503060000020004" pitchFamily="2" charset="0"/>
              </a:rPr>
              <a:t>Basic rule for any formatting style:</a:t>
            </a:r>
          </a:p>
          <a:p>
            <a:pPr eaLnBrk="1" hangingPunct="1">
              <a:spcBef>
                <a:spcPct val="0"/>
              </a:spcBef>
              <a:buFontTx/>
              <a:buNone/>
            </a:pPr>
            <a:endParaRPr lang="en-US" altLang="en-US" sz="2800">
              <a:latin typeface="Optima" panose="02000503060000020004" pitchFamily="2" charset="0"/>
            </a:endParaRPr>
          </a:p>
          <a:p>
            <a:pPr algn="ctr" eaLnBrk="1" hangingPunct="1">
              <a:spcBef>
                <a:spcPct val="0"/>
              </a:spcBef>
              <a:buFontTx/>
              <a:buNone/>
            </a:pPr>
            <a:r>
              <a:rPr lang="en-US" altLang="en-US" sz="3600" b="1">
                <a:solidFill>
                  <a:srgbClr val="0070C0"/>
                </a:solidFill>
                <a:latin typeface="Optima" panose="02000503060000020004" pitchFamily="2" charset="0"/>
              </a:rPr>
              <a:t>Always</a:t>
            </a:r>
          </a:p>
          <a:p>
            <a:pPr algn="ctr" eaLnBrk="1" hangingPunct="1">
              <a:spcBef>
                <a:spcPct val="0"/>
              </a:spcBef>
              <a:buFontTx/>
              <a:buNone/>
            </a:pPr>
            <a:r>
              <a:rPr lang="en-US" altLang="en-US" sz="3600" b="1">
                <a:solidFill>
                  <a:srgbClr val="0070C0"/>
                </a:solidFill>
                <a:latin typeface="Optima" panose="02000503060000020004" pitchFamily="2" charset="0"/>
              </a:rPr>
              <a:t>Follow your instructor’</a:t>
            </a:r>
            <a:r>
              <a:rPr lang="en-US" altLang="ja-JP" sz="3600" b="1">
                <a:solidFill>
                  <a:srgbClr val="0070C0"/>
                </a:solidFill>
                <a:latin typeface="Optima" panose="02000503060000020004" pitchFamily="2" charset="0"/>
                <a:ea typeface="ＭＳ 明朝" panose="02020609040205080304" pitchFamily="49" charset="-128"/>
              </a:rPr>
              <a:t>s</a:t>
            </a:r>
          </a:p>
          <a:p>
            <a:pPr algn="ctr" eaLnBrk="1" hangingPunct="1">
              <a:spcBef>
                <a:spcPct val="0"/>
              </a:spcBef>
              <a:buFontTx/>
              <a:buNone/>
            </a:pPr>
            <a:r>
              <a:rPr lang="en-US" altLang="en-US" sz="3600" b="1">
                <a:solidFill>
                  <a:srgbClr val="0070C0"/>
                </a:solidFill>
                <a:latin typeface="Optima" panose="02000503060000020004" pitchFamily="2" charset="0"/>
                <a:ea typeface="ＭＳ 明朝" panose="02020609040205080304" pitchFamily="49" charset="-128"/>
              </a:rPr>
              <a:t>guidelines</a:t>
            </a:r>
          </a:p>
        </p:txBody>
      </p:sp>
      <p:grpSp>
        <p:nvGrpSpPr>
          <p:cNvPr id="25602" name="Group 8">
            <a:extLst>
              <a:ext uri="{FF2B5EF4-FFF2-40B4-BE49-F238E27FC236}">
                <a16:creationId xmlns:a16="http://schemas.microsoft.com/office/drawing/2014/main" id="{BFF14751-EB5C-5A44-9D12-13637AD5DE7E}"/>
              </a:ext>
            </a:extLst>
          </p:cNvPr>
          <p:cNvGrpSpPr>
            <a:grpSpLocks/>
          </p:cNvGrpSpPr>
          <p:nvPr/>
        </p:nvGrpSpPr>
        <p:grpSpPr bwMode="auto">
          <a:xfrm>
            <a:off x="1128713" y="0"/>
            <a:ext cx="6773862" cy="2022475"/>
            <a:chOff x="0" y="0"/>
            <a:chExt cx="9144000" cy="2762588"/>
          </a:xfrm>
        </p:grpSpPr>
        <p:grpSp>
          <p:nvGrpSpPr>
            <p:cNvPr id="25604" name="Group 1">
              <a:extLst>
                <a:ext uri="{FF2B5EF4-FFF2-40B4-BE49-F238E27FC236}">
                  <a16:creationId xmlns:a16="http://schemas.microsoft.com/office/drawing/2014/main" id="{43E6EC9A-A887-B241-A9A4-227F5184B3C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A31247A-A6AE-3743-BED6-5EACC833800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5607" name="Picture 12" descr="High-Rez-OWL-Logo.png">
                <a:extLst>
                  <a:ext uri="{FF2B5EF4-FFF2-40B4-BE49-F238E27FC236}">
                    <a16:creationId xmlns:a16="http://schemas.microsoft.com/office/drawing/2014/main" id="{0379546B-A9DB-6040-86DF-5D04194976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TextBox 10">
              <a:extLst>
                <a:ext uri="{FF2B5EF4-FFF2-40B4-BE49-F238E27FC236}">
                  <a16:creationId xmlns:a16="http://schemas.microsoft.com/office/drawing/2014/main" id="{75DD1BD3-FFF8-3141-ADED-F707345C32E4}"/>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Your Instructor Knows Best</a:t>
              </a:r>
            </a:p>
          </p:txBody>
        </p:sp>
      </p:grpSp>
      <p:pic>
        <p:nvPicPr>
          <p:cNvPr id="25603" name="Picture 2" descr="C:\Users\Arielle\AppData\Local\Microsoft\Windows\Temporary Internet Files\Content.IE5\TBRI41YC\MC900442128[1].png">
            <a:extLst>
              <a:ext uri="{FF2B5EF4-FFF2-40B4-BE49-F238E27FC236}">
                <a16:creationId xmlns:a16="http://schemas.microsoft.com/office/drawing/2014/main" id="{49F5B3AD-E3FF-E443-916F-470601544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4446588"/>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5">
            <a:extLst>
              <a:ext uri="{FF2B5EF4-FFF2-40B4-BE49-F238E27FC236}">
                <a16:creationId xmlns:a16="http://schemas.microsoft.com/office/drawing/2014/main" id="{0E52B9C0-6FE6-FF43-A653-063E0B6D4674}"/>
              </a:ext>
            </a:extLst>
          </p:cNvPr>
          <p:cNvSpPr txBox="1">
            <a:spLocks noChangeArrowheads="1"/>
          </p:cNvSpPr>
          <p:nvPr/>
        </p:nvSpPr>
        <p:spPr bwMode="auto">
          <a:xfrm>
            <a:off x="728663" y="2216150"/>
            <a:ext cx="76866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original publication:</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Franklin, Benjamin. “Emigration to America.” 1782. </a:t>
            </a:r>
            <a:r>
              <a:rPr lang="en-US" altLang="en-US" sz="2000" i="1" dirty="0">
                <a:solidFill>
                  <a:srgbClr val="5577AE"/>
                </a:solidFill>
                <a:latin typeface="Optima" panose="02000503060000020004" pitchFamily="2" charset="0"/>
              </a:rPr>
              <a:t>The Faber Book of America</a:t>
            </a:r>
            <a:r>
              <a:rPr lang="en-US" altLang="en-US" sz="2000" dirty="0">
                <a:solidFill>
                  <a:srgbClr val="5577AE"/>
                </a:solidFill>
                <a:latin typeface="Optima" panose="02000503060000020004" pitchFamily="2" charset="0"/>
              </a:rPr>
              <a:t>, edited by Christopher Ricks and William L. Vance, Faber and Faber, 1992, pp. 24-26.</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City of publication:</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Goethe, Johann Wolfgang von. </a:t>
            </a:r>
            <a:r>
              <a:rPr lang="en-US" altLang="en-US" sz="2000" i="1" dirty="0">
                <a:solidFill>
                  <a:srgbClr val="5577AE"/>
                </a:solidFill>
                <a:latin typeface="Optima" panose="02000503060000020004" pitchFamily="2" charset="0"/>
              </a:rPr>
              <a:t>Conversations of Goethe with </a:t>
            </a:r>
            <a:r>
              <a:rPr lang="en-US" altLang="en-US" sz="2000" i="1" dirty="0" err="1">
                <a:solidFill>
                  <a:srgbClr val="5577AE"/>
                </a:solidFill>
                <a:latin typeface="Optima" panose="02000503060000020004" pitchFamily="2" charset="0"/>
              </a:rPr>
              <a:t>Eckermann</a:t>
            </a:r>
            <a:r>
              <a:rPr lang="en-US" altLang="en-US" sz="2000" i="1" dirty="0">
                <a:solidFill>
                  <a:srgbClr val="5577AE"/>
                </a:solidFill>
                <a:latin typeface="Optima" panose="02000503060000020004" pitchFamily="2" charset="0"/>
              </a:rPr>
              <a:t> and </a:t>
            </a:r>
            <a:r>
              <a:rPr lang="en-US" altLang="en-US" sz="2000" i="1" dirty="0" err="1">
                <a:solidFill>
                  <a:srgbClr val="5577AE"/>
                </a:solidFill>
                <a:latin typeface="Optima" panose="02000503060000020004" pitchFamily="2" charset="0"/>
              </a:rPr>
              <a:t>Soret</a:t>
            </a:r>
            <a:r>
              <a:rPr lang="en-US" altLang="en-US" sz="2000" i="1" dirty="0">
                <a:solidFill>
                  <a:srgbClr val="5577AE"/>
                </a:solidFill>
                <a:latin typeface="Optima" panose="02000503060000020004" pitchFamily="2" charset="0"/>
              </a:rPr>
              <a:t>. </a:t>
            </a:r>
            <a:r>
              <a:rPr lang="en-US" altLang="en-US" sz="2000" dirty="0">
                <a:solidFill>
                  <a:srgbClr val="5577AE"/>
                </a:solidFill>
                <a:latin typeface="Optima" panose="02000503060000020004" pitchFamily="2" charset="0"/>
              </a:rPr>
              <a:t>Translated by John </a:t>
            </a:r>
            <a:r>
              <a:rPr lang="en-US" altLang="en-US" sz="2000" dirty="0" err="1">
                <a:solidFill>
                  <a:srgbClr val="5577AE"/>
                </a:solidFill>
                <a:latin typeface="Optima" panose="02000503060000020004" pitchFamily="2" charset="0"/>
              </a:rPr>
              <a:t>Oxenford</a:t>
            </a:r>
            <a:r>
              <a:rPr lang="en-US" altLang="en-US" sz="2000" dirty="0">
                <a:solidFill>
                  <a:srgbClr val="5577AE"/>
                </a:solidFill>
                <a:latin typeface="Optima" panose="02000503060000020004" pitchFamily="2" charset="0"/>
              </a:rPr>
              <a:t>, new ed., London, 1875.</a:t>
            </a:r>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5234" name="Group 13">
            <a:extLst>
              <a:ext uri="{FF2B5EF4-FFF2-40B4-BE49-F238E27FC236}">
                <a16:creationId xmlns:a16="http://schemas.microsoft.com/office/drawing/2014/main" id="{67CEC2DF-4FD5-AC42-B742-DF0A83613612}"/>
              </a:ext>
            </a:extLst>
          </p:cNvPr>
          <p:cNvGrpSpPr>
            <a:grpSpLocks/>
          </p:cNvGrpSpPr>
          <p:nvPr/>
        </p:nvGrpSpPr>
        <p:grpSpPr bwMode="auto">
          <a:xfrm>
            <a:off x="1128713" y="0"/>
            <a:ext cx="6773862" cy="2022475"/>
            <a:chOff x="0" y="0"/>
            <a:chExt cx="9144000" cy="2762588"/>
          </a:xfrm>
        </p:grpSpPr>
        <p:grpSp>
          <p:nvGrpSpPr>
            <p:cNvPr id="95235" name="Group 1">
              <a:extLst>
                <a:ext uri="{FF2B5EF4-FFF2-40B4-BE49-F238E27FC236}">
                  <a16:creationId xmlns:a16="http://schemas.microsoft.com/office/drawing/2014/main" id="{1626C662-B683-ED4D-AA83-43D3DBFADC85}"/>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20110294-DAB7-3E44-BB45-E43C054E732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5238" name="Picture 17" descr="High-Rez-OWL-Logo.png">
                <a:extLst>
                  <a:ext uri="{FF2B5EF4-FFF2-40B4-BE49-F238E27FC236}">
                    <a16:creationId xmlns:a16="http://schemas.microsoft.com/office/drawing/2014/main" id="{7E6C97E2-28B2-7848-806A-72AACA282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36" name="TextBox 15">
              <a:extLst>
                <a:ext uri="{FF2B5EF4-FFF2-40B4-BE49-F238E27FC236}">
                  <a16:creationId xmlns:a16="http://schemas.microsoft.com/office/drawing/2014/main" id="{4D9422E4-ADCC-E44E-BD59-0124BDE5088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 Optional Elements</a:t>
              </a:r>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a:extLst>
              <a:ext uri="{FF2B5EF4-FFF2-40B4-BE49-F238E27FC236}">
                <a16:creationId xmlns:a16="http://schemas.microsoft.com/office/drawing/2014/main" id="{0B1005E7-71C2-9541-9E1E-5377362E86B8}"/>
              </a:ext>
            </a:extLst>
          </p:cNvPr>
          <p:cNvSpPr txBox="1">
            <a:spLocks noChangeArrowheads="1"/>
          </p:cNvSpPr>
          <p:nvPr/>
        </p:nvSpPr>
        <p:spPr bwMode="auto">
          <a:xfrm>
            <a:off x="728663" y="1846263"/>
            <a:ext cx="76866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0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URLs</a:t>
            </a:r>
          </a:p>
          <a:p>
            <a:pPr eaLnBrk="1" hangingPunct="1">
              <a:spcBef>
                <a:spcPct val="0"/>
              </a:spcBef>
              <a:buFontTx/>
              <a:buNone/>
              <a:defRPr/>
            </a:pPr>
            <a:r>
              <a:rPr lang="en-US" altLang="en-US" sz="2000" dirty="0">
                <a:solidFill>
                  <a:srgbClr val="5577AE"/>
                </a:solidFill>
                <a:latin typeface="Optima" panose="02000503060000020004" pitchFamily="2" charset="0"/>
              </a:rPr>
              <a:t>	</a:t>
            </a:r>
          </a:p>
          <a:p>
            <a:pPr eaLnBrk="1" hangingPunct="1">
              <a:spcBef>
                <a:spcPct val="0"/>
              </a:spcBef>
              <a:defRPr/>
            </a:pPr>
            <a:r>
              <a:rPr lang="en-US" altLang="en-US" sz="2000" b="1" dirty="0">
                <a:solidFill>
                  <a:srgbClr val="5577AE"/>
                </a:solidFill>
                <a:latin typeface="Optima" panose="02000503060000020004" pitchFamily="2" charset="0"/>
              </a:rPr>
              <a:t>DOIs (digital object identifier)</a:t>
            </a:r>
          </a:p>
          <a:p>
            <a:pPr eaLnBrk="1" hangingPunct="1">
              <a:spcBef>
                <a:spcPct val="0"/>
              </a:spcBef>
              <a:buFontTx/>
              <a:buNone/>
              <a:defRPr/>
            </a:pPr>
            <a:endParaRPr lang="en-US" altLang="en-US" sz="2000" dirty="0"/>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Chan, Evans. “Postmodernism and Hong Kong Cinema.” </a:t>
            </a:r>
            <a:r>
              <a:rPr lang="en-US" altLang="en-US" sz="2000" i="1" dirty="0">
                <a:solidFill>
                  <a:srgbClr val="5577AE"/>
                </a:solidFill>
                <a:latin typeface="Optima" panose="02000503060000020004" pitchFamily="2" charset="0"/>
              </a:rPr>
              <a:t>Postmodern Culture</a:t>
            </a:r>
            <a:r>
              <a:rPr lang="en-US" altLang="en-US" sz="2000" dirty="0">
                <a:solidFill>
                  <a:srgbClr val="5577AE"/>
                </a:solidFill>
                <a:latin typeface="Optima" panose="02000503060000020004" pitchFamily="2" charset="0"/>
              </a:rPr>
              <a:t>, vol. 10, no. 3, May 2000. </a:t>
            </a:r>
            <a:r>
              <a:rPr lang="en-US" altLang="en-US" sz="2000" i="1" dirty="0">
                <a:solidFill>
                  <a:srgbClr val="5577AE"/>
                </a:solidFill>
                <a:latin typeface="Optima" panose="02000503060000020004" pitchFamily="2" charset="0"/>
              </a:rPr>
              <a:t>Project Muse</a:t>
            </a:r>
            <a:r>
              <a:rPr lang="en-US" altLang="en-US" sz="2000" dirty="0">
                <a:solidFill>
                  <a:srgbClr val="5577AE"/>
                </a:solidFill>
                <a:latin typeface="Optima" panose="02000503060000020004" pitchFamily="2" charset="0"/>
              </a:rPr>
              <a:t>, </a:t>
            </a:r>
            <a:r>
              <a:rPr lang="en-US" altLang="en-US" sz="2000" dirty="0" err="1">
                <a:solidFill>
                  <a:srgbClr val="5577AE"/>
                </a:solidFill>
                <a:latin typeface="Optima" panose="02000503060000020004" pitchFamily="2" charset="0"/>
              </a:rPr>
              <a:t>doi</a:t>
            </a:r>
            <a:r>
              <a:rPr lang="en-US" altLang="en-US" sz="2000" dirty="0">
                <a:solidFill>
                  <a:srgbClr val="5577AE"/>
                </a:solidFill>
                <a:latin typeface="Optima" panose="02000503060000020004" pitchFamily="2" charset="0"/>
              </a:rPr>
              <a:t>: 10.1353/pmc.2000.0021.</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access</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“Under the Gun.” </a:t>
            </a:r>
            <a:r>
              <a:rPr lang="en-US" altLang="en-US" sz="2000" i="1" dirty="0">
                <a:solidFill>
                  <a:srgbClr val="5577AE"/>
                </a:solidFill>
                <a:latin typeface="Optima" panose="02000503060000020004" pitchFamily="2" charset="0"/>
              </a:rPr>
              <a:t>Pretty Little Liars</a:t>
            </a:r>
            <a:r>
              <a:rPr lang="en-US" altLang="en-US" sz="2000" dirty="0">
                <a:solidFill>
                  <a:srgbClr val="5577AE"/>
                </a:solidFill>
                <a:latin typeface="Optima" panose="02000503060000020004" pitchFamily="2" charset="0"/>
              </a:rPr>
              <a:t>, season 4, episode 6, ABC Family, 16 July 2013. </a:t>
            </a:r>
            <a:r>
              <a:rPr lang="en-US" altLang="en-US" sz="2000" i="1" dirty="0">
                <a:solidFill>
                  <a:srgbClr val="5577AE"/>
                </a:solidFill>
                <a:latin typeface="Optima" panose="02000503060000020004" pitchFamily="2" charset="0"/>
              </a:rPr>
              <a:t>Hulu</a:t>
            </a:r>
            <a:r>
              <a:rPr lang="en-US" altLang="en-US" sz="2000" dirty="0">
                <a:solidFill>
                  <a:srgbClr val="5577AE"/>
                </a:solidFill>
                <a:latin typeface="Optima" panose="02000503060000020004" pitchFamily="2" charset="0"/>
              </a:rPr>
              <a:t>, </a:t>
            </a:r>
            <a:r>
              <a:rPr lang="en-US" altLang="en-US" sz="2000" u="sng" dirty="0">
                <a:solidFill>
                  <a:srgbClr val="5577AE"/>
                </a:solidFill>
                <a:latin typeface="Optima" panose="02000503060000020004" pitchFamily="2" charset="0"/>
                <a:hlinkClick r:id="rId3"/>
              </a:rPr>
              <a:t>www.hulu.com/watch/511318</a:t>
            </a:r>
            <a:r>
              <a:rPr lang="en-US" altLang="en-US" sz="2000" dirty="0">
                <a:solidFill>
                  <a:srgbClr val="5577AE"/>
                </a:solidFill>
                <a:latin typeface="Optima" panose="02000503060000020004" pitchFamily="2" charset="0"/>
              </a:rPr>
              <a:t>. Accessed 23 July 2013.</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buFontTx/>
              <a:buNone/>
              <a:defRPr/>
            </a:pPr>
            <a:r>
              <a:rPr lang="en-US" altLang="en-US" sz="2000" dirty="0">
                <a:solidFill>
                  <a:srgbClr val="5577AE"/>
                </a:solidFill>
                <a:latin typeface="Optima" panose="02000503060000020004" pitchFamily="2" charset="0"/>
              </a:rPr>
              <a:t>	</a:t>
            </a: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7282" name="Group 13">
            <a:extLst>
              <a:ext uri="{FF2B5EF4-FFF2-40B4-BE49-F238E27FC236}">
                <a16:creationId xmlns:a16="http://schemas.microsoft.com/office/drawing/2014/main" id="{FBAEF4A6-124F-E549-BD9A-483A4C5450B0}"/>
              </a:ext>
            </a:extLst>
          </p:cNvPr>
          <p:cNvGrpSpPr>
            <a:grpSpLocks/>
          </p:cNvGrpSpPr>
          <p:nvPr/>
        </p:nvGrpSpPr>
        <p:grpSpPr bwMode="auto">
          <a:xfrm>
            <a:off x="1128713" y="0"/>
            <a:ext cx="6773862" cy="2022475"/>
            <a:chOff x="0" y="0"/>
            <a:chExt cx="9144000" cy="2762588"/>
          </a:xfrm>
        </p:grpSpPr>
        <p:grpSp>
          <p:nvGrpSpPr>
            <p:cNvPr id="97283" name="Group 1">
              <a:extLst>
                <a:ext uri="{FF2B5EF4-FFF2-40B4-BE49-F238E27FC236}">
                  <a16:creationId xmlns:a16="http://schemas.microsoft.com/office/drawing/2014/main" id="{CBE21AB2-E740-644C-B79A-80DB7DA4E298}"/>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38703EB0-33D8-DA4B-837D-0B16C8B3F10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7286" name="Picture 17" descr="High-Rez-OWL-Logo.png">
                <a:extLst>
                  <a:ext uri="{FF2B5EF4-FFF2-40B4-BE49-F238E27FC236}">
                    <a16:creationId xmlns:a16="http://schemas.microsoft.com/office/drawing/2014/main" id="{63DBD84B-0E11-DE47-BDC3-EF42D3FE4E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4" name="TextBox 15">
              <a:extLst>
                <a:ext uri="{FF2B5EF4-FFF2-40B4-BE49-F238E27FC236}">
                  <a16:creationId xmlns:a16="http://schemas.microsoft.com/office/drawing/2014/main" id="{E5F66600-E8CB-B540-9D9B-7ECF7DABE2AF}"/>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 Cited List: Optional Elements</a:t>
              </a: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5">
            <a:extLst>
              <a:ext uri="{FF2B5EF4-FFF2-40B4-BE49-F238E27FC236}">
                <a16:creationId xmlns:a16="http://schemas.microsoft.com/office/drawing/2014/main" id="{D44B3EC7-2A12-9F48-A66C-D3DA0D3D7AD2}"/>
              </a:ext>
            </a:extLst>
          </p:cNvPr>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Purdue University Writing Lab</a:t>
            </a:r>
          </a:p>
          <a:p>
            <a:pPr eaLnBrk="1" hangingPunct="1">
              <a:spcBef>
                <a:spcPct val="0"/>
              </a:spcBef>
              <a:buFontTx/>
              <a:buNone/>
            </a:pPr>
            <a:r>
              <a:rPr lang="en-US" altLang="en-US" sz="2400">
                <a:latin typeface="Optima" panose="02000503060000020004" pitchFamily="2" charset="0"/>
              </a:rPr>
              <a:t>Heavilon 226</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Web:  </a:t>
            </a:r>
            <a:r>
              <a:rPr lang="en-US" altLang="en-US" sz="2400">
                <a:latin typeface="Optima" panose="02000503060000020004" pitchFamily="2" charset="0"/>
                <a:hlinkClick r:id="" action="ppaction://noaction"/>
              </a:rPr>
              <a:t>http://owl.english.purdue.edu/</a:t>
            </a: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Phone: (765) 494-3723</a:t>
            </a:r>
          </a:p>
          <a:p>
            <a:pPr eaLnBrk="1" hangingPunct="1">
              <a:spcBef>
                <a:spcPct val="0"/>
              </a:spcBef>
              <a:buClr>
                <a:schemeClr val="tx1"/>
              </a:buClr>
              <a:buFontTx/>
              <a:buNone/>
            </a:pPr>
            <a:r>
              <a:rPr lang="en-US" altLang="en-US" sz="2400">
                <a:latin typeface="Optima" panose="02000503060000020004" pitchFamily="2" charset="0"/>
              </a:rPr>
              <a:t>Email: </a:t>
            </a:r>
            <a:r>
              <a:rPr lang="en-US" altLang="en-US" sz="2400">
                <a:latin typeface="Optima" panose="02000503060000020004" pitchFamily="2" charset="0"/>
                <a:hlinkClick r:id="rId3"/>
              </a:rPr>
              <a:t>owl@owl.english.purdue.edu</a:t>
            </a:r>
            <a:endParaRPr lang="en-US" altLang="en-US" sz="2400">
              <a:latin typeface="Optima" panose="02000503060000020004" pitchFamily="2" charset="0"/>
            </a:endParaRPr>
          </a:p>
          <a:p>
            <a:pPr lvl="1" eaLnBrk="1" hangingPunct="1">
              <a:spcBef>
                <a:spcPct val="0"/>
              </a:spcBef>
              <a:buFontTx/>
              <a:buNone/>
            </a:pPr>
            <a:endParaRPr lang="en-US" altLang="en-US" sz="2400">
              <a:latin typeface="Optima" panose="02000503060000020004" pitchFamily="2" charset="0"/>
            </a:endParaRPr>
          </a:p>
        </p:txBody>
      </p:sp>
      <p:grpSp>
        <p:nvGrpSpPr>
          <p:cNvPr id="99330" name="Group 7">
            <a:extLst>
              <a:ext uri="{FF2B5EF4-FFF2-40B4-BE49-F238E27FC236}">
                <a16:creationId xmlns:a16="http://schemas.microsoft.com/office/drawing/2014/main" id="{543EE6F9-9562-954D-BE98-1FF0E700A434}"/>
              </a:ext>
            </a:extLst>
          </p:cNvPr>
          <p:cNvGrpSpPr>
            <a:grpSpLocks/>
          </p:cNvGrpSpPr>
          <p:nvPr/>
        </p:nvGrpSpPr>
        <p:grpSpPr bwMode="auto">
          <a:xfrm>
            <a:off x="1128713" y="0"/>
            <a:ext cx="6773862" cy="2022475"/>
            <a:chOff x="0" y="0"/>
            <a:chExt cx="9144000" cy="2762588"/>
          </a:xfrm>
        </p:grpSpPr>
        <p:grpSp>
          <p:nvGrpSpPr>
            <p:cNvPr id="99331" name="Group 1">
              <a:extLst>
                <a:ext uri="{FF2B5EF4-FFF2-40B4-BE49-F238E27FC236}">
                  <a16:creationId xmlns:a16="http://schemas.microsoft.com/office/drawing/2014/main" id="{6B701E95-C323-0442-A839-E34C8A124CD9}"/>
                </a:ext>
              </a:extLst>
            </p:cNvPr>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id="{C0D14BBA-354B-7741-BDAD-90091D11F6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9334" name="Picture 11" descr="High-Rez-OWL-Logo.png">
                <a:extLst>
                  <a:ext uri="{FF2B5EF4-FFF2-40B4-BE49-F238E27FC236}">
                    <a16:creationId xmlns:a16="http://schemas.microsoft.com/office/drawing/2014/main" id="{518508D0-4EEF-0140-8160-2E6D14720F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2" name="TextBox 9">
              <a:extLst>
                <a:ext uri="{FF2B5EF4-FFF2-40B4-BE49-F238E27FC236}">
                  <a16:creationId xmlns:a16="http://schemas.microsoft.com/office/drawing/2014/main" id="{D9D8EF9E-2F87-C143-89F3-6F85C1294B89}"/>
                </a:ext>
              </a:extLst>
            </p:cNvPr>
            <p:cNvSpPr txBox="1">
              <a:spLocks noChangeArrowheads="1"/>
            </p:cNvSpPr>
            <p:nvPr/>
          </p:nvSpPr>
          <p:spPr bwMode="auto">
            <a:xfrm>
              <a:off x="4352380" y="1025649"/>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Where to Go to Get More Help</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7" name="Group 5">
            <a:extLst>
              <a:ext uri="{FF2B5EF4-FFF2-40B4-BE49-F238E27FC236}">
                <a16:creationId xmlns:a16="http://schemas.microsoft.com/office/drawing/2014/main" id="{E9FB9514-C9E6-6646-8FA7-C7B5137248F9}"/>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00DD40A9-4088-0545-BA01-64BE13168F34}"/>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01381" name="Picture 3" descr="High-Rez-OWL-Logo.png">
              <a:extLst>
                <a:ext uri="{FF2B5EF4-FFF2-40B4-BE49-F238E27FC236}">
                  <a16:creationId xmlns:a16="http://schemas.microsoft.com/office/drawing/2014/main" id="{F0617312-0807-9949-BE7F-8E0AC11FE1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F172A00-0484-024B-8BE6-7D6ED658C3ED}"/>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dirty="0">
                <a:latin typeface="Book Antiqua"/>
                <a:ea typeface="+mn-ea"/>
                <a:cs typeface="Book Antiqua"/>
              </a:rPr>
              <a:t>The End</a:t>
            </a:r>
          </a:p>
        </p:txBody>
      </p:sp>
      <p:sp>
        <p:nvSpPr>
          <p:cNvPr id="101379" name="TextBox 8">
            <a:extLst>
              <a:ext uri="{FF2B5EF4-FFF2-40B4-BE49-F238E27FC236}">
                <a16:creationId xmlns:a16="http://schemas.microsoft.com/office/drawing/2014/main" id="{553341F9-7761-D24A-AA61-CCB60B65E3B1}"/>
              </a:ext>
            </a:extLst>
          </p:cNvPr>
          <p:cNvSpPr txBox="1">
            <a:spLocks noChangeArrowheads="1"/>
          </p:cNvSpPr>
          <p:nvPr/>
        </p:nvSpPr>
        <p:spPr bwMode="auto">
          <a:xfrm>
            <a:off x="2038350" y="2762250"/>
            <a:ext cx="5884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900"/>
              <a:t>MLA 8</a:t>
            </a:r>
            <a:r>
              <a:rPr lang="en-US" altLang="en-US" sz="1900" baseline="30000"/>
              <a:t>th</a:t>
            </a:r>
            <a:r>
              <a:rPr lang="en-US" altLang="en-US" sz="1900"/>
              <a:t> Edition Formatting Style Guide</a:t>
            </a:r>
          </a:p>
          <a:p>
            <a:pPr eaLnBrk="1" hangingPunct="1">
              <a:spcBef>
                <a:spcPct val="0"/>
              </a:spcBef>
              <a:buFontTx/>
              <a:buNone/>
            </a:pPr>
            <a:r>
              <a:rPr lang="en-US" altLang="en-US" sz="1500"/>
              <a:t>Brought to you in cooperation with the Purdue Online Writing Lab</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id="{13816358-D60F-4945-9D37-D05508F939F9}"/>
              </a:ext>
            </a:extLst>
          </p:cNvPr>
          <p:cNvSpPr txBox="1">
            <a:spLocks noChangeArrowheads="1"/>
          </p:cNvSpPr>
          <p:nvPr/>
        </p:nvSpPr>
        <p:spPr bwMode="auto">
          <a:xfrm>
            <a:off x="636588" y="2325688"/>
            <a:ext cx="78708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ea typeface="ヒラギノ角ゴ Pro W3" panose="020B0300000000000000" pitchFamily="34" charset="-128"/>
              </a:rPr>
              <a:t>An MLA Style paper should:</a:t>
            </a: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Be typed on white 8.5</a:t>
            </a:r>
            <a:r>
              <a:rPr lang="en-US" altLang="ja-JP" sz="2400">
                <a:latin typeface="Optima" panose="02000503060000020004" pitchFamily="2" charset="0"/>
                <a:ea typeface="ヒラギノ角ゴ Pro W3" panose="020B0300000000000000" pitchFamily="34" charset="-128"/>
              </a:rPr>
              <a:t>“ x 11“ paper</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Double-space everything</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Use 12 pt. Times New Roman (or similar) font </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Leave only one space after punctuation</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Set all margins to 1 inch on all sides</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Indent the first line of paragraphs one half-inch</a:t>
            </a:r>
          </a:p>
        </p:txBody>
      </p:sp>
      <p:grpSp>
        <p:nvGrpSpPr>
          <p:cNvPr id="27650" name="Group 8">
            <a:extLst>
              <a:ext uri="{FF2B5EF4-FFF2-40B4-BE49-F238E27FC236}">
                <a16:creationId xmlns:a16="http://schemas.microsoft.com/office/drawing/2014/main" id="{D1549A8F-5F67-DD44-8DE5-550880046A38}"/>
              </a:ext>
            </a:extLst>
          </p:cNvPr>
          <p:cNvGrpSpPr>
            <a:grpSpLocks/>
          </p:cNvGrpSpPr>
          <p:nvPr/>
        </p:nvGrpSpPr>
        <p:grpSpPr bwMode="auto">
          <a:xfrm>
            <a:off x="1128713" y="0"/>
            <a:ext cx="6773862" cy="2022475"/>
            <a:chOff x="0" y="0"/>
            <a:chExt cx="9144000" cy="2762588"/>
          </a:xfrm>
        </p:grpSpPr>
        <p:grpSp>
          <p:nvGrpSpPr>
            <p:cNvPr id="27652" name="Group 1">
              <a:extLst>
                <a:ext uri="{FF2B5EF4-FFF2-40B4-BE49-F238E27FC236}">
                  <a16:creationId xmlns:a16="http://schemas.microsoft.com/office/drawing/2014/main" id="{BDE3D6EA-BA7C-5E4C-AE75-D670FA3B34F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89FA173-7388-B045-A550-0CDF20BB671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7655" name="Picture 12" descr="High-Rez-OWL-Logo.png">
                <a:extLst>
                  <a:ext uri="{FF2B5EF4-FFF2-40B4-BE49-F238E27FC236}">
                    <a16:creationId xmlns:a16="http://schemas.microsoft.com/office/drawing/2014/main" id="{16A1533A-892A-514B-99AF-F7C1ADF839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0">
              <a:extLst>
                <a:ext uri="{FF2B5EF4-FFF2-40B4-BE49-F238E27FC236}">
                  <a16:creationId xmlns:a16="http://schemas.microsoft.com/office/drawing/2014/main" id="{2F838E52-B97A-304D-BB12-432AB94A3D91}"/>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a:t>
              </a:r>
            </a:p>
          </p:txBody>
        </p:sp>
      </p:grpSp>
      <p:pic>
        <p:nvPicPr>
          <p:cNvPr id="27651" name="Picture 2" descr="C:\Users\Arielle\AppData\Local\Microsoft\Windows\Temporary Internet Files\Content.IE5\1ASONVVG\MC900442166[1].png">
            <a:extLst>
              <a:ext uri="{FF2B5EF4-FFF2-40B4-BE49-F238E27FC236}">
                <a16:creationId xmlns:a16="http://schemas.microsoft.com/office/drawing/2014/main" id="{4E1D22D4-3000-FC4A-B987-E067C20DF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167640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1FB55F-2D0E-3B4E-AE3A-CA221FDE50A1}"/>
              </a:ext>
            </a:extLst>
          </p:cNvPr>
          <p:cNvSpPr txBox="1"/>
          <p:nvPr/>
        </p:nvSpPr>
        <p:spPr>
          <a:xfrm>
            <a:off x="944563" y="2311400"/>
            <a:ext cx="7254875" cy="3386138"/>
          </a:xfrm>
          <a:prstGeom prst="rect">
            <a:avLst/>
          </a:prstGeom>
          <a:noFill/>
        </p:spPr>
        <p:txBody>
          <a:bodyPr>
            <a:spAutoFit/>
          </a:bodyPr>
          <a:lstStyle/>
          <a:p>
            <a:pPr marL="342900" indent="-342900" eaLnBrk="1" fontAlgn="auto" hangingPunct="1">
              <a:lnSpc>
                <a:spcPct val="150000"/>
              </a:lnSpc>
              <a:spcBef>
                <a:spcPts val="0"/>
              </a:spcBef>
              <a:spcAft>
                <a:spcPts val="0"/>
              </a:spcAft>
              <a:defRPr/>
            </a:pPr>
            <a:r>
              <a:rPr lang="en-US" altLang="en-US" sz="2400" b="1" dirty="0">
                <a:latin typeface="Optima"/>
                <a:ea typeface="ヒラギノ角ゴ Pro W3" charset="-128"/>
              </a:rPr>
              <a:t>An MLA Style paper should:</a:t>
            </a:r>
            <a:endParaRPr lang="en-US" sz="2400" dirty="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Have a header with page numbers located in the upper right-hand corner</a:t>
            </a:r>
          </a:p>
          <a:p>
            <a:pPr marL="236538" indent="-236538" eaLnBrk="1" fontAlgn="auto" hangingPunct="1">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Use italics for titles</a:t>
            </a:r>
          </a:p>
          <a:p>
            <a:pPr marL="236538" indent="-236538" eaLnBrk="1" fontAlgn="auto" hangingPunct="1">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Place endnotes on a separate page before the list of works cited</a:t>
            </a:r>
          </a:p>
        </p:txBody>
      </p:sp>
      <p:grpSp>
        <p:nvGrpSpPr>
          <p:cNvPr id="29698" name="Group 8">
            <a:extLst>
              <a:ext uri="{FF2B5EF4-FFF2-40B4-BE49-F238E27FC236}">
                <a16:creationId xmlns:a16="http://schemas.microsoft.com/office/drawing/2014/main" id="{0E54DB0A-5AAD-6444-98EC-D54B607BAE24}"/>
              </a:ext>
            </a:extLst>
          </p:cNvPr>
          <p:cNvGrpSpPr>
            <a:grpSpLocks/>
          </p:cNvGrpSpPr>
          <p:nvPr/>
        </p:nvGrpSpPr>
        <p:grpSpPr bwMode="auto">
          <a:xfrm>
            <a:off x="1128713" y="0"/>
            <a:ext cx="6773862" cy="2022475"/>
            <a:chOff x="0" y="0"/>
            <a:chExt cx="9144000" cy="2762588"/>
          </a:xfrm>
        </p:grpSpPr>
        <p:grpSp>
          <p:nvGrpSpPr>
            <p:cNvPr id="29699" name="Group 1">
              <a:extLst>
                <a:ext uri="{FF2B5EF4-FFF2-40B4-BE49-F238E27FC236}">
                  <a16:creationId xmlns:a16="http://schemas.microsoft.com/office/drawing/2014/main" id="{ECD354A7-3739-6F41-BA5C-81DFC7A2DB7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34F4286-4E11-EA48-8E75-F20857AA1C8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9702" name="Picture 12" descr="High-Rez-OWL-Logo.png">
                <a:extLst>
                  <a:ext uri="{FF2B5EF4-FFF2-40B4-BE49-F238E27FC236}">
                    <a16:creationId xmlns:a16="http://schemas.microsoft.com/office/drawing/2014/main" id="{4558C78E-9EC7-1F44-BB92-D9D3FE3CC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Box 10">
              <a:extLst>
                <a:ext uri="{FF2B5EF4-FFF2-40B4-BE49-F238E27FC236}">
                  <a16:creationId xmlns:a16="http://schemas.microsoft.com/office/drawing/2014/main" id="{06F63275-D313-CB4B-A657-1A2444731B81}"/>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 (cont.)</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a:extLst>
              <a:ext uri="{FF2B5EF4-FFF2-40B4-BE49-F238E27FC236}">
                <a16:creationId xmlns:a16="http://schemas.microsoft.com/office/drawing/2014/main" id="{A90B7CB7-FB8D-1343-93AA-DB902F0F7B88}"/>
              </a:ext>
            </a:extLst>
          </p:cNvPr>
          <p:cNvSpPr txBox="1">
            <a:spLocks noChangeArrowheads="1"/>
          </p:cNvSpPr>
          <p:nvPr/>
        </p:nvSpPr>
        <p:spPr bwMode="auto">
          <a:xfrm>
            <a:off x="520700" y="2022475"/>
            <a:ext cx="8102600" cy="470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200" b="1" dirty="0">
                <a:solidFill>
                  <a:srgbClr val="0070C0"/>
                </a:solidFill>
                <a:latin typeface="Optima" panose="02000503060000020004" pitchFamily="2" charset="0"/>
              </a:rPr>
              <a:t>The first page of an MLA Style paper will:</a:t>
            </a:r>
          </a:p>
          <a:p>
            <a:pPr eaLnBrk="1" hangingPunct="1">
              <a:lnSpc>
                <a:spcPct val="150000"/>
              </a:lnSpc>
              <a:spcBef>
                <a:spcPct val="0"/>
              </a:spcBef>
            </a:pPr>
            <a:r>
              <a:rPr lang="en-US" altLang="en-US" sz="2000" dirty="0">
                <a:latin typeface="Optima" panose="02000503060000020004" pitchFamily="2" charset="0"/>
              </a:rPr>
              <a:t>Have </a:t>
            </a:r>
            <a:r>
              <a:rPr lang="en-US" altLang="en-US" sz="2000" b="1" dirty="0">
                <a:latin typeface="Optima" panose="02000503060000020004" pitchFamily="2" charset="0"/>
              </a:rPr>
              <a:t>no title page</a:t>
            </a:r>
          </a:p>
          <a:p>
            <a:pPr eaLnBrk="1" hangingPunct="1">
              <a:lnSpc>
                <a:spcPct val="150000"/>
              </a:lnSpc>
              <a:spcBef>
                <a:spcPct val="0"/>
              </a:spcBef>
            </a:pPr>
            <a:r>
              <a:rPr lang="en-US" altLang="en-US" sz="2000" b="1" dirty="0">
                <a:latin typeface="Optima" panose="02000503060000020004" pitchFamily="2" charset="0"/>
              </a:rPr>
              <a:t>Double-space </a:t>
            </a:r>
            <a:r>
              <a:rPr lang="en-US" altLang="en-US" sz="2000" dirty="0">
                <a:latin typeface="Optima" panose="02000503060000020004" pitchFamily="2" charset="0"/>
              </a:rPr>
              <a:t>everything</a:t>
            </a:r>
          </a:p>
          <a:p>
            <a:pPr eaLnBrk="1" hangingPunct="1">
              <a:lnSpc>
                <a:spcPct val="150000"/>
              </a:lnSpc>
              <a:spcBef>
                <a:spcPct val="0"/>
              </a:spcBef>
            </a:pPr>
            <a:r>
              <a:rPr lang="en-US" altLang="en-US" sz="2000" b="1" dirty="0">
                <a:latin typeface="Optima" panose="02000503060000020004" pitchFamily="2" charset="0"/>
              </a:rPr>
              <a:t>List your name, your instructor's name, the course, and date </a:t>
            </a:r>
            <a:r>
              <a:rPr lang="en-US" altLang="en-US" sz="2000" dirty="0">
                <a:latin typeface="Optima" panose="02000503060000020004" pitchFamily="2" charset="0"/>
              </a:rPr>
              <a:t>in the </a:t>
            </a:r>
            <a:r>
              <a:rPr lang="en-US" altLang="en-US" sz="2000" b="1" dirty="0">
                <a:latin typeface="Optima" panose="02000503060000020004" pitchFamily="2" charset="0"/>
              </a:rPr>
              <a:t>upper left-hand corner</a:t>
            </a:r>
          </a:p>
          <a:p>
            <a:pPr eaLnBrk="1" hangingPunct="1">
              <a:lnSpc>
                <a:spcPct val="150000"/>
              </a:lnSpc>
              <a:spcBef>
                <a:spcPct val="0"/>
              </a:spcBef>
            </a:pPr>
            <a:r>
              <a:rPr lang="en-US" altLang="en-US" sz="2000" b="1" dirty="0">
                <a:latin typeface="Optima" panose="02000503060000020004" pitchFamily="2" charset="0"/>
              </a:rPr>
              <a:t>Center the paper title </a:t>
            </a:r>
            <a:r>
              <a:rPr lang="en-US" altLang="en-US" sz="2000" dirty="0">
                <a:latin typeface="Optima" panose="02000503060000020004" pitchFamily="2" charset="0"/>
              </a:rPr>
              <a:t>(use standard caps but no underlining, italics, quote marks, or bold typeface)</a:t>
            </a:r>
          </a:p>
          <a:p>
            <a:pPr eaLnBrk="1" hangingPunct="1">
              <a:lnSpc>
                <a:spcPct val="150000"/>
              </a:lnSpc>
              <a:spcBef>
                <a:spcPct val="0"/>
              </a:spcBef>
            </a:pPr>
            <a:r>
              <a:rPr lang="en-US" altLang="en-US" sz="2000" b="1" dirty="0">
                <a:latin typeface="Optima" panose="02000503060000020004" pitchFamily="2" charset="0"/>
              </a:rPr>
              <a:t>Create a header </a:t>
            </a:r>
            <a:r>
              <a:rPr lang="en-US" altLang="en-US" sz="2000" dirty="0">
                <a:latin typeface="Optima" panose="02000503060000020004" pitchFamily="2" charset="0"/>
              </a:rPr>
              <a:t>in the upper right corner one half-inch from the top and one inch from the right of the page (list </a:t>
            </a:r>
            <a:r>
              <a:rPr lang="en-US" altLang="en-US" sz="2000" b="1" dirty="0">
                <a:latin typeface="Optima" panose="02000503060000020004" pitchFamily="2" charset="0"/>
              </a:rPr>
              <a:t>your last name and page number </a:t>
            </a:r>
            <a:r>
              <a:rPr lang="en-US" altLang="en-US" sz="2000" dirty="0">
                <a:latin typeface="Optima" panose="02000503060000020004" pitchFamily="2" charset="0"/>
              </a:rPr>
              <a:t>here)</a:t>
            </a:r>
          </a:p>
        </p:txBody>
      </p:sp>
      <p:grpSp>
        <p:nvGrpSpPr>
          <p:cNvPr id="31746" name="Group 8">
            <a:extLst>
              <a:ext uri="{FF2B5EF4-FFF2-40B4-BE49-F238E27FC236}">
                <a16:creationId xmlns:a16="http://schemas.microsoft.com/office/drawing/2014/main" id="{9C6CD3CB-E0D0-D141-BEB3-50B93FB65119}"/>
              </a:ext>
            </a:extLst>
          </p:cNvPr>
          <p:cNvGrpSpPr>
            <a:grpSpLocks/>
          </p:cNvGrpSpPr>
          <p:nvPr/>
        </p:nvGrpSpPr>
        <p:grpSpPr bwMode="auto">
          <a:xfrm>
            <a:off x="1128713" y="0"/>
            <a:ext cx="6773862" cy="2022475"/>
            <a:chOff x="0" y="0"/>
            <a:chExt cx="9144000" cy="2762588"/>
          </a:xfrm>
        </p:grpSpPr>
        <p:grpSp>
          <p:nvGrpSpPr>
            <p:cNvPr id="31747" name="Group 1">
              <a:extLst>
                <a:ext uri="{FF2B5EF4-FFF2-40B4-BE49-F238E27FC236}">
                  <a16:creationId xmlns:a16="http://schemas.microsoft.com/office/drawing/2014/main" id="{3E5E876E-33D2-A846-A0A4-31A51E30158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F49EF53-C1E5-BE43-89D9-2B6C188F5D8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1750" name="Picture 12" descr="High-Rez-OWL-Logo.png">
                <a:extLst>
                  <a:ext uri="{FF2B5EF4-FFF2-40B4-BE49-F238E27FC236}">
                    <a16:creationId xmlns:a16="http://schemas.microsoft.com/office/drawing/2014/main" id="{B9979D54-2914-D544-B8E5-8B075DAA02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0">
              <a:extLst>
                <a:ext uri="{FF2B5EF4-FFF2-40B4-BE49-F238E27FC236}">
                  <a16:creationId xmlns:a16="http://schemas.microsoft.com/office/drawing/2014/main" id="{CE396DE1-D99E-7847-984A-6F0E531DC33F}"/>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the 1</a:t>
              </a:r>
              <a:r>
                <a:rPr lang="en-US" altLang="en-US" sz="2400" baseline="30000"/>
                <a:t>st</a:t>
              </a:r>
              <a:r>
                <a:rPr lang="en-US" altLang="en-US" sz="2400"/>
                <a:t> Page</a:t>
              </a: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a:extLst>
              <a:ext uri="{FF2B5EF4-FFF2-40B4-BE49-F238E27FC236}">
                <a16:creationId xmlns:a16="http://schemas.microsoft.com/office/drawing/2014/main" id="{7A6D8CF0-EC0A-624D-B80C-31B8D181FDA1}"/>
              </a:ext>
            </a:extLst>
          </p:cNvPr>
          <p:cNvSpPr txBox="1">
            <a:spLocks noChangeArrowheads="1"/>
          </p:cNvSpPr>
          <p:nvPr/>
        </p:nvSpPr>
        <p:spPr bwMode="auto">
          <a:xfrm>
            <a:off x="2095500" y="221615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endParaRPr lang="en-US" altLang="en-US" sz="1800">
              <a:latin typeface="Optima" panose="02000503060000020004" pitchFamily="2" charset="0"/>
            </a:endParaRPr>
          </a:p>
        </p:txBody>
      </p:sp>
      <p:grpSp>
        <p:nvGrpSpPr>
          <p:cNvPr id="33794" name="Group 9">
            <a:extLst>
              <a:ext uri="{FF2B5EF4-FFF2-40B4-BE49-F238E27FC236}">
                <a16:creationId xmlns:a16="http://schemas.microsoft.com/office/drawing/2014/main" id="{25F770CB-7129-FA45-93F9-CC502A5899F3}"/>
              </a:ext>
            </a:extLst>
          </p:cNvPr>
          <p:cNvGrpSpPr>
            <a:grpSpLocks/>
          </p:cNvGrpSpPr>
          <p:nvPr/>
        </p:nvGrpSpPr>
        <p:grpSpPr bwMode="auto">
          <a:xfrm>
            <a:off x="1128713" y="0"/>
            <a:ext cx="6773862" cy="2022475"/>
            <a:chOff x="0" y="0"/>
            <a:chExt cx="9144000" cy="2762588"/>
          </a:xfrm>
        </p:grpSpPr>
        <p:grpSp>
          <p:nvGrpSpPr>
            <p:cNvPr id="33796" name="Group 1">
              <a:extLst>
                <a:ext uri="{FF2B5EF4-FFF2-40B4-BE49-F238E27FC236}">
                  <a16:creationId xmlns:a16="http://schemas.microsoft.com/office/drawing/2014/main" id="{2244D4B4-95A4-3C43-AD11-D137AD6FA0AC}"/>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234D2E80-F2DE-E24F-BDB3-725C42F20CC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3799" name="Picture 13" descr="High-Rez-OWL-Logo.png">
                <a:extLst>
                  <a:ext uri="{FF2B5EF4-FFF2-40B4-BE49-F238E27FC236}">
                    <a16:creationId xmlns:a16="http://schemas.microsoft.com/office/drawing/2014/main" id="{DB33AB13-7AA1-BC4A-A62C-D8547EB28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7" name="TextBox 11">
              <a:extLst>
                <a:ext uri="{FF2B5EF4-FFF2-40B4-BE49-F238E27FC236}">
                  <a16:creationId xmlns:a16="http://schemas.microsoft.com/office/drawing/2014/main" id="{0E610FEC-B3AC-AC43-90C7-EF0149A5241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1</a:t>
              </a:r>
              <a:r>
                <a:rPr lang="en-US" altLang="en-US" sz="2400" baseline="30000"/>
                <a:t>st</a:t>
              </a:r>
              <a:r>
                <a:rPr lang="en-US" altLang="en-US" sz="2400"/>
                <a:t> Page</a:t>
              </a:r>
            </a:p>
          </p:txBody>
        </p:sp>
      </p:grpSp>
      <p:pic>
        <p:nvPicPr>
          <p:cNvPr id="3075" name="Picture 3">
            <a:extLst>
              <a:ext uri="{FF2B5EF4-FFF2-40B4-BE49-F238E27FC236}">
                <a16:creationId xmlns:a16="http://schemas.microsoft.com/office/drawing/2014/main" id="{38D3847D-99EA-AA47-B334-C18A37EE6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23" t="18040" r="18858" b="24097"/>
          <a:stretch>
            <a:fillRect/>
          </a:stretch>
        </p:blipFill>
        <p:spPr bwMode="auto">
          <a:xfrm>
            <a:off x="344488" y="2147888"/>
            <a:ext cx="8455025" cy="4268787"/>
          </a:xfrm>
          <a:prstGeom prst="rect">
            <a:avLst/>
          </a:prstGeom>
          <a:noFill/>
          <a:ln w="38100">
            <a:solidFill>
              <a:schemeClr val="accent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9F9AD6-B107-D445-A515-FBCA95FB7568}"/>
              </a:ext>
            </a:extLst>
          </p:cNvPr>
          <p:cNvSpPr/>
          <p:nvPr/>
        </p:nvSpPr>
        <p:spPr>
          <a:xfrm>
            <a:off x="7529368" y="2892832"/>
            <a:ext cx="68407" cy="411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a:extLst>
              <a:ext uri="{FF2B5EF4-FFF2-40B4-BE49-F238E27FC236}">
                <a16:creationId xmlns:a16="http://schemas.microsoft.com/office/drawing/2014/main" id="{057E90F7-057D-1142-BCEA-6F294456EBE5}"/>
              </a:ext>
            </a:extLst>
          </p:cNvPr>
          <p:cNvSpPr txBox="1">
            <a:spLocks noChangeArrowheads="1"/>
          </p:cNvSpPr>
          <p:nvPr/>
        </p:nvSpPr>
        <p:spPr bwMode="auto">
          <a:xfrm>
            <a:off x="555625" y="2130425"/>
            <a:ext cx="8032750" cy="419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Clr>
                <a:schemeClr val="tx1"/>
              </a:buClr>
              <a:buFontTx/>
              <a:buNone/>
            </a:pPr>
            <a:r>
              <a:rPr lang="en-US" altLang="en-US" sz="2400" dirty="0">
                <a:latin typeface="Optima" panose="02000503060000020004" pitchFamily="2" charset="0"/>
              </a:rPr>
              <a:t>An </a:t>
            </a:r>
            <a:r>
              <a:rPr lang="en-US" altLang="en-US" sz="2400" b="1" dirty="0">
                <a:solidFill>
                  <a:srgbClr val="000090"/>
                </a:solidFill>
                <a:latin typeface="Optima" panose="02000503060000020004" pitchFamily="2" charset="0"/>
              </a:rPr>
              <a:t>in-text citation </a:t>
            </a:r>
            <a:r>
              <a:rPr lang="en-US" altLang="en-US" sz="2400" dirty="0">
                <a:latin typeface="Optima" panose="02000503060000020004" pitchFamily="2" charset="0"/>
              </a:rPr>
              <a:t>is a brief reference in your text that indicates the source you consulted. </a:t>
            </a:r>
          </a:p>
          <a:p>
            <a:pPr eaLnBrk="1" hangingPunct="1">
              <a:lnSpc>
                <a:spcPct val="150000"/>
              </a:lnSpc>
              <a:spcBef>
                <a:spcPct val="0"/>
              </a:spcBef>
              <a:buClr>
                <a:schemeClr val="tx1"/>
              </a:buClr>
            </a:pPr>
            <a:r>
              <a:rPr lang="en-US" altLang="en-US" sz="2200" dirty="0">
                <a:latin typeface="Optima" panose="02000503060000020004" pitchFamily="2" charset="0"/>
              </a:rPr>
              <a:t>It should direct readers to the entry in your Works Cited page for that source.</a:t>
            </a:r>
          </a:p>
          <a:p>
            <a:pPr eaLnBrk="1" hangingPunct="1">
              <a:lnSpc>
                <a:spcPct val="150000"/>
              </a:lnSpc>
              <a:spcBef>
                <a:spcPct val="0"/>
              </a:spcBef>
              <a:buClr>
                <a:schemeClr val="tx1"/>
              </a:buClr>
            </a:pPr>
            <a:r>
              <a:rPr lang="en-US" altLang="en-US" sz="2200" dirty="0">
                <a:latin typeface="Optima" panose="02000503060000020004" pitchFamily="2" charset="0"/>
              </a:rPr>
              <a:t>It should be unobtrusive: provide the citation information without interrupting your own text.</a:t>
            </a:r>
          </a:p>
          <a:p>
            <a:pPr eaLnBrk="1" hangingPunct="1">
              <a:lnSpc>
                <a:spcPct val="150000"/>
              </a:lnSpc>
              <a:spcBef>
                <a:spcPct val="0"/>
              </a:spcBef>
              <a:buClr>
                <a:schemeClr val="tx1"/>
              </a:buClr>
            </a:pPr>
            <a:r>
              <a:rPr lang="en-US" altLang="en-US" sz="2200" dirty="0">
                <a:latin typeface="Optima" panose="02000503060000020004" pitchFamily="2" charset="0"/>
              </a:rPr>
              <a:t>In general, the in-text citation will be the author’s last name (or abbreviated title) with a page number, enclosed in parentheses.</a:t>
            </a:r>
          </a:p>
        </p:txBody>
      </p:sp>
      <p:grpSp>
        <p:nvGrpSpPr>
          <p:cNvPr id="39938" name="Group 8">
            <a:extLst>
              <a:ext uri="{FF2B5EF4-FFF2-40B4-BE49-F238E27FC236}">
                <a16:creationId xmlns:a16="http://schemas.microsoft.com/office/drawing/2014/main" id="{422412C3-7505-CB4F-97EC-330F262A90EC}"/>
              </a:ext>
            </a:extLst>
          </p:cNvPr>
          <p:cNvGrpSpPr>
            <a:grpSpLocks/>
          </p:cNvGrpSpPr>
          <p:nvPr/>
        </p:nvGrpSpPr>
        <p:grpSpPr bwMode="auto">
          <a:xfrm>
            <a:off x="1128713" y="0"/>
            <a:ext cx="6773862" cy="2022475"/>
            <a:chOff x="0" y="0"/>
            <a:chExt cx="9144000" cy="2762588"/>
          </a:xfrm>
        </p:grpSpPr>
        <p:grpSp>
          <p:nvGrpSpPr>
            <p:cNvPr id="39939" name="Group 1">
              <a:extLst>
                <a:ext uri="{FF2B5EF4-FFF2-40B4-BE49-F238E27FC236}">
                  <a16:creationId xmlns:a16="http://schemas.microsoft.com/office/drawing/2014/main" id="{4F8A4376-F529-CD45-83B5-C7753726E1A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4544166-CE34-8843-85BD-22A22E7193E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9942" name="Picture 12" descr="High-Rez-OWL-Logo.png">
                <a:extLst>
                  <a:ext uri="{FF2B5EF4-FFF2-40B4-BE49-F238E27FC236}">
                    <a16:creationId xmlns:a16="http://schemas.microsoft.com/office/drawing/2014/main" id="{CA4AAA2B-5B19-8A49-8560-74091F16D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0" name="TextBox 10">
              <a:extLst>
                <a:ext uri="{FF2B5EF4-FFF2-40B4-BE49-F238E27FC236}">
                  <a16:creationId xmlns:a16="http://schemas.microsoft.com/office/drawing/2014/main" id="{308B6941-9BD1-CF44-AB9B-9115C73635F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In-Text Citations: The Basics</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8">
            <a:extLst>
              <a:ext uri="{FF2B5EF4-FFF2-40B4-BE49-F238E27FC236}">
                <a16:creationId xmlns:a16="http://schemas.microsoft.com/office/drawing/2014/main" id="{0D50DAF7-BE29-6E42-B48C-5722815B2D89}"/>
              </a:ext>
            </a:extLst>
          </p:cNvPr>
          <p:cNvGrpSpPr>
            <a:grpSpLocks/>
          </p:cNvGrpSpPr>
          <p:nvPr/>
        </p:nvGrpSpPr>
        <p:grpSpPr bwMode="auto">
          <a:xfrm>
            <a:off x="1128713" y="0"/>
            <a:ext cx="6773862" cy="2022475"/>
            <a:chOff x="0" y="0"/>
            <a:chExt cx="9144000" cy="2762588"/>
          </a:xfrm>
        </p:grpSpPr>
        <p:grpSp>
          <p:nvGrpSpPr>
            <p:cNvPr id="41988" name="Group 1">
              <a:extLst>
                <a:ext uri="{FF2B5EF4-FFF2-40B4-BE49-F238E27FC236}">
                  <a16:creationId xmlns:a16="http://schemas.microsoft.com/office/drawing/2014/main" id="{D11DE154-2E07-1D4C-B2B7-140F112067D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C44D41E-BF30-9942-A867-90C4E4FCE58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1991" name="Picture 12" descr="High-Rez-OWL-Logo.png">
                <a:extLst>
                  <a:ext uri="{FF2B5EF4-FFF2-40B4-BE49-F238E27FC236}">
                    <a16:creationId xmlns:a16="http://schemas.microsoft.com/office/drawing/2014/main" id="{13CFAD53-EDC5-C64D-A2A0-FD1E08EE26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TextBox 10">
              <a:extLst>
                <a:ext uri="{FF2B5EF4-FFF2-40B4-BE49-F238E27FC236}">
                  <a16:creationId xmlns:a16="http://schemas.microsoft.com/office/drawing/2014/main" id="{64824476-7A43-9F4C-AB92-F9808B7DEE5B}"/>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Author-Page Style</a:t>
              </a:r>
            </a:p>
          </p:txBody>
        </p:sp>
      </p:grpSp>
      <p:sp>
        <p:nvSpPr>
          <p:cNvPr id="41986" name="TextBox 13">
            <a:extLst>
              <a:ext uri="{FF2B5EF4-FFF2-40B4-BE49-F238E27FC236}">
                <a16:creationId xmlns:a16="http://schemas.microsoft.com/office/drawing/2014/main" id="{A143EC34-3E3E-CA43-9EF4-257EBAE9A4A5}"/>
              </a:ext>
            </a:extLst>
          </p:cNvPr>
          <p:cNvSpPr txBox="1">
            <a:spLocks noChangeArrowheads="1"/>
          </p:cNvSpPr>
          <p:nvPr/>
        </p:nvSpPr>
        <p:spPr bwMode="auto">
          <a:xfrm>
            <a:off x="541338" y="5618163"/>
            <a:ext cx="632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a:latin typeface="Optima" panose="02000503060000020004" pitchFamily="2" charset="0"/>
              </a:rPr>
              <a:t>Wordsworth, William. </a:t>
            </a:r>
            <a:r>
              <a:rPr lang="en-US" altLang="en-US" sz="2000" i="1">
                <a:latin typeface="Optima" panose="02000503060000020004" pitchFamily="2" charset="0"/>
              </a:rPr>
              <a:t>Lyrical Ballads</a:t>
            </a:r>
            <a:r>
              <a:rPr lang="en-US" altLang="en-US" sz="2000">
                <a:latin typeface="Optima" panose="02000503060000020004" pitchFamily="2" charset="0"/>
              </a:rPr>
              <a:t>. Oxford UP, 1967. </a:t>
            </a:r>
            <a:endParaRPr lang="en-US" altLang="en-US" sz="2000"/>
          </a:p>
        </p:txBody>
      </p:sp>
      <p:pic>
        <p:nvPicPr>
          <p:cNvPr id="41987" name="Picture 2">
            <a:extLst>
              <a:ext uri="{FF2B5EF4-FFF2-40B4-BE49-F238E27FC236}">
                <a16:creationId xmlns:a16="http://schemas.microsoft.com/office/drawing/2014/main" id="{2A99314F-9442-8B4A-909E-DC95C7CBB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222500"/>
            <a:ext cx="8394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2994</TotalTime>
  <Words>4865</Words>
  <Application>Microsoft Office PowerPoint</Application>
  <PresentationFormat>On-screen Show (4:3)</PresentationFormat>
  <Paragraphs>397</Paragraphs>
  <Slides>33</Slides>
  <Notes>32</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33</vt:i4>
      </vt:variant>
      <vt:variant>
        <vt:lpstr>Custom Shows</vt:lpstr>
      </vt:variant>
      <vt:variant>
        <vt:i4>1</vt:i4>
      </vt:variant>
    </vt:vector>
  </HeadingPairs>
  <TitlesOfParts>
    <vt:vector size="43" baseType="lpstr">
      <vt:lpstr>ＭＳ Ｐゴシック</vt:lpstr>
      <vt:lpstr>Arial</vt:lpstr>
      <vt:lpstr>Book Antiqua</vt:lpstr>
      <vt:lpstr>Calibri</vt:lpstr>
      <vt:lpstr>ＭＳ 明朝</vt:lpstr>
      <vt:lpstr>Optima</vt:lpstr>
      <vt:lpstr>Verdana</vt:lpstr>
      <vt:lpstr>ヒラギノ角ゴ Pro W3</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Rhodes,Sharon</cp:lastModifiedBy>
  <cp:revision>233</cp:revision>
  <dcterms:created xsi:type="dcterms:W3CDTF">2014-01-02T02:56:53Z</dcterms:created>
  <dcterms:modified xsi:type="dcterms:W3CDTF">2019-08-26T15:29:58Z</dcterms:modified>
</cp:coreProperties>
</file>