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7" r:id="rId8"/>
    <p:sldId id="271" r:id="rId9"/>
    <p:sldId id="268" r:id="rId10"/>
    <p:sldId id="264" r:id="rId11"/>
    <p:sldId id="261" r:id="rId12"/>
    <p:sldId id="265" r:id="rId13"/>
    <p:sldId id="266" r:id="rId14"/>
    <p:sldId id="270" r:id="rId15"/>
    <p:sldId id="269" r:id="rId16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9999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45D09-36EB-4BFE-B606-4B42418A7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384791-892E-4F6A-A12D-396507AAD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9A2CE-C7B8-4098-AE40-0E503D92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5E99-7808-4239-A471-FFF9C0C6E80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FA8C3-09F1-4B9A-8ECE-9C864D2D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F1493-0816-4E65-B9FF-13F1F5E6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10C6-421E-4925-AD0A-00247891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2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FC808-7494-492E-9E3C-ED882918E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C1C8FE-FC70-4839-857A-1CA1FCBC0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E0D4B-E0CA-4246-AF24-04A970FA6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5E99-7808-4239-A471-FFF9C0C6E80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2A158-750C-467D-B081-1B82326B6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4EB72-FC04-41D4-A352-6ABD98F4F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10C6-421E-4925-AD0A-00247891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96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E2DF77-F434-4C76-BF91-83EE46BEC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221F0B-4FD2-46E0-82A3-AB46D6136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612DA-2C19-436A-ACDF-EB280088A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5E99-7808-4239-A471-FFF9C0C6E80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B1BC3-8D68-4D51-AD22-3B7EFAB7E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A2784-BE41-444B-B30C-717577B2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10C6-421E-4925-AD0A-00247891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3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3D6B-7A9D-49FF-A35E-76F67605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53B3C-E8B1-49E2-9C10-DDF731FC5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7C6F4-F014-4E9B-B660-CE79EE09E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5E99-7808-4239-A471-FFF9C0C6E80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89302-EBBA-411B-88DA-001010008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E2FA8-C571-46A6-92C1-77F6BC656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10C6-421E-4925-AD0A-00247891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8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E349-6C95-40DF-AB07-1B2E4B409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FC4C9-22B0-4517-9056-97B72946F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B2468-D056-4459-93F7-D731312B2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5E99-7808-4239-A471-FFF9C0C6E80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1E73E-AD1B-4692-BA8B-9635F8391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6D16E-0784-4C1A-8EDA-6DE0F1D3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10C6-421E-4925-AD0A-00247891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1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3C180-2D3E-4CD4-823A-774D5F3C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F081F-EBB3-4BF5-B34F-3603A1B1EE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2FCBD-3F0B-4082-B8E8-AEB0231F8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B1F6E-BC11-4EF2-956E-2B5A5C0EB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5E99-7808-4239-A471-FFF9C0C6E80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7E08E-F949-412C-9B95-4CD1D188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3449D-F8A2-49B8-9B0C-37B3520B4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10C6-421E-4925-AD0A-00247891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9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4B281-338E-41D9-A516-225F6BA73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0F8A0-5373-439F-9A6B-07A8F89E4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2AF96-E066-4DA7-953C-7CD61E1EC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135CE9-FF29-479A-8D6D-B3D0F8836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C7F452-19FF-4BA4-8332-366DDC5E9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A27C52-84D0-4AE1-893D-2D282502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5E99-7808-4239-A471-FFF9C0C6E80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A48BA-31D3-49A5-83C2-7AB3626D7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A3A5B3-62B4-4944-9DAD-04A4085C0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10C6-421E-4925-AD0A-00247891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8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AA43F-8E8A-4555-9EA4-E5DB562E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C68FB8-79D8-46EB-B70E-0F7716C38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5E99-7808-4239-A471-FFF9C0C6E80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CBDD6-2386-40EE-BD65-12005EA9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0D9B1-8FCC-4CDF-8BCF-C32D730B4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10C6-421E-4925-AD0A-00247891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6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93838A-84E9-4261-AF67-851609D87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5E99-7808-4239-A471-FFF9C0C6E80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D58105-B50E-4BE7-AF00-71B00D84C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2911B-4EA6-4E92-A3CF-2CB3E9F8B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10C6-421E-4925-AD0A-00247891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0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21593-0269-49DB-A739-B87980581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FFF68-2F96-4C8B-84FC-2CA69523E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A7BA6-0E26-41B4-B1F4-BBA18298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47253-6655-4B57-B1BA-65833337C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5E99-7808-4239-A471-FFF9C0C6E80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F9913-E774-4326-84CA-29C9EBC6D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2BCDD-1656-4B1E-AFFD-7CC20A0B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10C6-421E-4925-AD0A-00247891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9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3AD2F-42E4-45DC-9B77-DCED69359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D40F6C-7F23-4D32-8899-CB3DD4245E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2D323-FA54-4C65-AC9A-367DC53D9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DF5A7-FDB6-4525-A5FF-5ED455B1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5E99-7808-4239-A471-FFF9C0C6E80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6E9C3-EA22-4A74-8D8C-C727DF67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96A3A-071E-4756-9BF6-F7B977AC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10C6-421E-4925-AD0A-00247891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1E6CA3-94B5-482C-B3DF-1377C7315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031D1-7674-4D4A-B1DD-0C1B89857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D21F2-9607-4B29-A31B-D36CED83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65E99-7808-4239-A471-FFF9C0C6E80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32A86-0A51-4F58-9498-C3A2E1B945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B4615-BF1A-424B-8400-D4B6C30F5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010C6-421E-4925-AD0A-00247891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781D9-37EC-42B7-A2E6-4A02D31C21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FE0EB-C9A6-40EE-9D68-B6B1F42CE7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owel&#10;&#10;Description automatically generated">
            <a:extLst>
              <a:ext uri="{FF2B5EF4-FFF2-40B4-BE49-F238E27FC236}">
                <a16:creationId xmlns:a16="http://schemas.microsoft.com/office/drawing/2014/main" id="{6AF3E310-B4C5-4822-863A-FDA3ADAC3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03" y="663575"/>
            <a:ext cx="7791450" cy="5876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90335B-6862-4745-9A1F-0F8275149DC9}"/>
              </a:ext>
            </a:extLst>
          </p:cNvPr>
          <p:cNvSpPr txBox="1"/>
          <p:nvPr/>
        </p:nvSpPr>
        <p:spPr>
          <a:xfrm>
            <a:off x="2713885" y="184686"/>
            <a:ext cx="6764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HelloQueenie" panose="02000603000000000000" pitchFamily="2" charset="0"/>
                <a:ea typeface="HelloQueenie" panose="02000603000000000000" pitchFamily="2" charset="0"/>
              </a:rPr>
              <a:t>Welcome to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9A12B9-7EF8-4F50-BD61-C4BE425B0C4C}"/>
              </a:ext>
            </a:extLst>
          </p:cNvPr>
          <p:cNvSpPr txBox="1"/>
          <p:nvPr/>
        </p:nvSpPr>
        <p:spPr>
          <a:xfrm>
            <a:off x="112450" y="5429774"/>
            <a:ext cx="12286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M</a:t>
            </a:r>
            <a:r>
              <a:rPr lang="en-US" sz="96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i</a:t>
            </a:r>
            <a:r>
              <a:rPr lang="en-US" sz="9600" dirty="0">
                <a:solidFill>
                  <a:schemeClr val="accent4">
                    <a:lumMod val="75000"/>
                  </a:scheme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s</a:t>
            </a:r>
            <a:r>
              <a:rPr lang="en-US" sz="96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s</a:t>
            </a:r>
            <a:r>
              <a:rPr lang="en-US" sz="9600" dirty="0">
                <a:solidFill>
                  <a:srgbClr val="00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.</a:t>
            </a:r>
            <a:r>
              <a:rPr lang="en-US" sz="9600" dirty="0">
                <a:latin typeface="HelloQueenie" panose="02000603000000000000" pitchFamily="2" charset="0"/>
                <a:ea typeface="HelloQueenie" panose="02000603000000000000" pitchFamily="2" charset="0"/>
              </a:rPr>
              <a:t> </a:t>
            </a:r>
            <a:r>
              <a:rPr lang="en-US" sz="9600" dirty="0">
                <a:solidFill>
                  <a:srgbClr val="6666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H</a:t>
            </a:r>
            <a:r>
              <a:rPr lang="en-US" sz="9600" dirty="0">
                <a:solidFill>
                  <a:srgbClr val="FF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a</a:t>
            </a:r>
            <a:r>
              <a:rPr lang="en-US" sz="96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r</a:t>
            </a:r>
            <a:r>
              <a:rPr lang="en-US" sz="9600" dirty="0">
                <a:solidFill>
                  <a:schemeClr val="accent4">
                    <a:lumMod val="75000"/>
                  </a:scheme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r</a:t>
            </a:r>
            <a:r>
              <a:rPr lang="en-US" sz="96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i</a:t>
            </a:r>
            <a:r>
              <a:rPr lang="en-US" sz="9600" dirty="0">
                <a:solidFill>
                  <a:srgbClr val="00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s</a:t>
            </a:r>
            <a:r>
              <a:rPr lang="en-US" sz="9600" dirty="0">
                <a:solidFill>
                  <a:srgbClr val="6666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o</a:t>
            </a:r>
            <a:r>
              <a:rPr lang="en-US" sz="9600" dirty="0">
                <a:solidFill>
                  <a:srgbClr val="FF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n</a:t>
            </a:r>
            <a:r>
              <a:rPr lang="en-US" sz="96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’</a:t>
            </a:r>
            <a:r>
              <a:rPr lang="en-US" sz="9600" dirty="0">
                <a:solidFill>
                  <a:schemeClr val="accent4">
                    <a:lumMod val="75000"/>
                  </a:scheme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s</a:t>
            </a:r>
            <a:r>
              <a:rPr lang="en-US" sz="9600" dirty="0">
                <a:latin typeface="HelloQueenie" panose="02000603000000000000" pitchFamily="2" charset="0"/>
                <a:ea typeface="HelloQueenie" panose="02000603000000000000" pitchFamily="2" charset="0"/>
              </a:rPr>
              <a:t> Classroom!</a:t>
            </a:r>
          </a:p>
        </p:txBody>
      </p:sp>
    </p:spTree>
    <p:extLst>
      <p:ext uri="{BB962C8B-B14F-4D97-AF65-F5344CB8AC3E}">
        <p14:creationId xmlns:p14="http://schemas.microsoft.com/office/powerpoint/2010/main" val="2138439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B6E1B-C259-4660-B151-2A51F375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675" y="0"/>
            <a:ext cx="9006179" cy="1488274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9600" dirty="0">
                <a:solidFill>
                  <a:srgbClr val="FF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N</a:t>
            </a:r>
            <a:r>
              <a:rPr lang="en-US" sz="9600" dirty="0">
                <a:solidFill>
                  <a:srgbClr val="ED7D31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e</a:t>
            </a:r>
            <a:r>
              <a:rPr lang="en-US" sz="9600" dirty="0">
                <a:solidFill>
                  <a:srgbClr val="FFC000">
                    <a:lumMod val="75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w</a:t>
            </a:r>
            <a:r>
              <a:rPr lang="en-US" sz="9600" dirty="0">
                <a:solidFill>
                  <a:srgbClr val="70AD47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s</a:t>
            </a:r>
            <a:r>
              <a:rPr lang="en-US" sz="9600" dirty="0">
                <a:solidFill>
                  <a:srgbClr val="00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l</a:t>
            </a:r>
            <a:r>
              <a:rPr lang="en-US" sz="9600" dirty="0">
                <a:solidFill>
                  <a:srgbClr val="6666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e</a:t>
            </a:r>
            <a:r>
              <a:rPr lang="en-US" sz="9600" dirty="0">
                <a:solidFill>
                  <a:srgbClr val="FF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t</a:t>
            </a:r>
            <a:r>
              <a:rPr lang="en-US" sz="9600" dirty="0">
                <a:solidFill>
                  <a:srgbClr val="ED7D31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t</a:t>
            </a:r>
            <a:r>
              <a:rPr lang="en-US" sz="9600" dirty="0">
                <a:solidFill>
                  <a:srgbClr val="FFC000">
                    <a:lumMod val="75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e</a:t>
            </a:r>
            <a:r>
              <a:rPr lang="en-US" sz="96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r</a:t>
            </a:r>
            <a:r>
              <a:rPr lang="en-US" sz="9600" dirty="0">
                <a:solidFill>
                  <a:srgbClr val="00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!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AAD8A-F8D5-49C6-813C-A7B81B42D7F2}"/>
              </a:ext>
            </a:extLst>
          </p:cNvPr>
          <p:cNvSpPr txBox="1"/>
          <p:nvPr/>
        </p:nvSpPr>
        <p:spPr>
          <a:xfrm>
            <a:off x="316066" y="1633474"/>
            <a:ext cx="115598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29100" lvl="8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Newsletters will be sent home every Monday. </a:t>
            </a:r>
          </a:p>
          <a:p>
            <a:pPr marL="4229100" lvl="8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What the students will be learning throughout the week will be on the newsletter. </a:t>
            </a:r>
          </a:p>
          <a:p>
            <a:pPr marL="4229100" lvl="8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Upcoming tests and other important information  will be listed on the newsletter. </a:t>
            </a:r>
          </a:p>
          <a:p>
            <a:endParaRPr lang="en-US" sz="4000" dirty="0">
              <a:latin typeface="HelloAnnie" panose="02000603000000000000" pitchFamily="2" charset="0"/>
              <a:ea typeface="HelloAnnie" panose="02000603000000000000" pitchFamily="2" charset="0"/>
            </a:endParaRPr>
          </a:p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FB432B-369F-435D-91FC-8368CBBA2B52}"/>
              </a:ext>
            </a:extLst>
          </p:cNvPr>
          <p:cNvSpPr/>
          <p:nvPr/>
        </p:nvSpPr>
        <p:spPr>
          <a:xfrm>
            <a:off x="1161816" y="589596"/>
            <a:ext cx="275208" cy="266330"/>
          </a:xfrm>
          <a:prstGeom prst="ellipse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1A0059-5215-4971-9772-1824E9A1E0FA}"/>
              </a:ext>
            </a:extLst>
          </p:cNvPr>
          <p:cNvSpPr/>
          <p:nvPr/>
        </p:nvSpPr>
        <p:spPr>
          <a:xfrm>
            <a:off x="2402954" y="582684"/>
            <a:ext cx="275208" cy="2663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F1EBAF-6314-430A-9863-BE58F18EE143}"/>
              </a:ext>
            </a:extLst>
          </p:cNvPr>
          <p:cNvSpPr/>
          <p:nvPr/>
        </p:nvSpPr>
        <p:spPr>
          <a:xfrm>
            <a:off x="10892580" y="645188"/>
            <a:ext cx="275208" cy="266330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22F0000-0634-4468-ADF1-3FE10956E4E8}"/>
              </a:ext>
            </a:extLst>
          </p:cNvPr>
          <p:cNvSpPr/>
          <p:nvPr/>
        </p:nvSpPr>
        <p:spPr>
          <a:xfrm>
            <a:off x="9651442" y="645188"/>
            <a:ext cx="275208" cy="266330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9BE4738-413C-4007-935E-57C0ECB1AE8A}"/>
              </a:ext>
            </a:extLst>
          </p:cNvPr>
          <p:cNvSpPr/>
          <p:nvPr/>
        </p:nvSpPr>
        <p:spPr>
          <a:xfrm>
            <a:off x="8435288" y="645188"/>
            <a:ext cx="275208" cy="2663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C1D065-351F-478E-A661-24A5B82DCDC3}"/>
              </a:ext>
            </a:extLst>
          </p:cNvPr>
          <p:cNvSpPr/>
          <p:nvPr/>
        </p:nvSpPr>
        <p:spPr>
          <a:xfrm>
            <a:off x="3579649" y="582684"/>
            <a:ext cx="275208" cy="2663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26931-830E-45AB-B3C3-BCD68DE52E1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353799" y="6063449"/>
            <a:ext cx="710953" cy="113514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DFE68D-7EDB-42F8-823F-1D2C5A9BF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24" y="221023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7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B6E1B-C259-4660-B151-2A51F375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675" y="0"/>
            <a:ext cx="9006179" cy="1488274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9600" dirty="0">
                <a:solidFill>
                  <a:srgbClr val="FF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H</a:t>
            </a:r>
            <a:r>
              <a:rPr lang="en-US" sz="9600" dirty="0">
                <a:solidFill>
                  <a:srgbClr val="ED7D31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o</a:t>
            </a:r>
            <a:r>
              <a:rPr lang="en-US" sz="9600" dirty="0">
                <a:solidFill>
                  <a:srgbClr val="FFC000">
                    <a:lumMod val="75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m</a:t>
            </a:r>
            <a:r>
              <a:rPr lang="en-US" sz="9600" dirty="0">
                <a:solidFill>
                  <a:srgbClr val="70AD47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e</a:t>
            </a:r>
            <a:r>
              <a:rPr lang="en-US" sz="9600" dirty="0">
                <a:solidFill>
                  <a:srgbClr val="00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w</a:t>
            </a:r>
            <a:r>
              <a:rPr lang="en-US" sz="9600" dirty="0">
                <a:solidFill>
                  <a:srgbClr val="6666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o</a:t>
            </a:r>
            <a:r>
              <a:rPr lang="en-US" sz="9600" dirty="0">
                <a:solidFill>
                  <a:srgbClr val="FF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r</a:t>
            </a:r>
            <a:r>
              <a:rPr lang="en-US" sz="9600" dirty="0">
                <a:solidFill>
                  <a:srgbClr val="ED7D31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k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!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AAD8A-F8D5-49C6-813C-A7B81B42D7F2}"/>
              </a:ext>
            </a:extLst>
          </p:cNvPr>
          <p:cNvSpPr txBox="1"/>
          <p:nvPr/>
        </p:nvSpPr>
        <p:spPr>
          <a:xfrm>
            <a:off x="316066" y="1633474"/>
            <a:ext cx="1155986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Students will be given homework every Monday with their newsletter.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The homework will be in the students take home folder.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Students do not have to bring back </a:t>
            </a:r>
          </a:p>
          <a:p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homework , but it is suggested to be done</a:t>
            </a:r>
          </a:p>
          <a:p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so that students can practice what they </a:t>
            </a:r>
          </a:p>
          <a:p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have learned.</a:t>
            </a:r>
          </a:p>
          <a:p>
            <a:endParaRPr lang="en-US" sz="4000" dirty="0">
              <a:latin typeface="HelloAnnie" panose="02000603000000000000" pitchFamily="2" charset="0"/>
              <a:ea typeface="HelloAnnie" panose="02000603000000000000" pitchFamily="2" charset="0"/>
            </a:endParaRPr>
          </a:p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FB432B-369F-435D-91FC-8368CBBA2B52}"/>
              </a:ext>
            </a:extLst>
          </p:cNvPr>
          <p:cNvSpPr/>
          <p:nvPr/>
        </p:nvSpPr>
        <p:spPr>
          <a:xfrm>
            <a:off x="1161816" y="589596"/>
            <a:ext cx="275208" cy="266330"/>
          </a:xfrm>
          <a:prstGeom prst="ellipse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1A0059-5215-4971-9772-1824E9A1E0FA}"/>
              </a:ext>
            </a:extLst>
          </p:cNvPr>
          <p:cNvSpPr/>
          <p:nvPr/>
        </p:nvSpPr>
        <p:spPr>
          <a:xfrm>
            <a:off x="2402954" y="582684"/>
            <a:ext cx="275208" cy="2663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F1EBAF-6314-430A-9863-BE58F18EE143}"/>
              </a:ext>
            </a:extLst>
          </p:cNvPr>
          <p:cNvSpPr/>
          <p:nvPr/>
        </p:nvSpPr>
        <p:spPr>
          <a:xfrm>
            <a:off x="10892580" y="645188"/>
            <a:ext cx="275208" cy="266330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22F0000-0634-4468-ADF1-3FE10956E4E8}"/>
              </a:ext>
            </a:extLst>
          </p:cNvPr>
          <p:cNvSpPr/>
          <p:nvPr/>
        </p:nvSpPr>
        <p:spPr>
          <a:xfrm>
            <a:off x="9651442" y="645188"/>
            <a:ext cx="275208" cy="266330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9BE4738-413C-4007-935E-57C0ECB1AE8A}"/>
              </a:ext>
            </a:extLst>
          </p:cNvPr>
          <p:cNvSpPr/>
          <p:nvPr/>
        </p:nvSpPr>
        <p:spPr>
          <a:xfrm>
            <a:off x="8435288" y="645188"/>
            <a:ext cx="275208" cy="2663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C1D065-351F-478E-A661-24A5B82DCDC3}"/>
              </a:ext>
            </a:extLst>
          </p:cNvPr>
          <p:cNvSpPr/>
          <p:nvPr/>
        </p:nvSpPr>
        <p:spPr>
          <a:xfrm>
            <a:off x="3579649" y="582684"/>
            <a:ext cx="275208" cy="2663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26931-830E-45AB-B3C3-BCD68DE52E1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353799" y="6063449"/>
            <a:ext cx="710953" cy="113514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EEA17-2B0B-42FC-AC7D-073DD7E89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0" y="3429000"/>
            <a:ext cx="42862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90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B6E1B-C259-4660-B151-2A51F375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654" y="-161453"/>
            <a:ext cx="9006179" cy="1488274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9600" dirty="0">
                <a:solidFill>
                  <a:srgbClr val="FF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T</a:t>
            </a:r>
            <a:r>
              <a:rPr lang="en-US" sz="9600" dirty="0">
                <a:solidFill>
                  <a:srgbClr val="ED7D31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e</a:t>
            </a:r>
            <a:r>
              <a:rPr lang="en-US" sz="9600" dirty="0">
                <a:solidFill>
                  <a:srgbClr val="FFC000">
                    <a:lumMod val="75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s</a:t>
            </a:r>
            <a:r>
              <a:rPr lang="en-US" sz="9600" dirty="0">
                <a:solidFill>
                  <a:srgbClr val="70AD47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t</a:t>
            </a:r>
            <a:r>
              <a:rPr lang="en-US" sz="9600" dirty="0">
                <a:solidFill>
                  <a:srgbClr val="00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s</a:t>
            </a:r>
            <a:r>
              <a:rPr lang="en-US" sz="9600" dirty="0">
                <a:solidFill>
                  <a:srgbClr val="6666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!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AAD8A-F8D5-49C6-813C-A7B81B42D7F2}"/>
              </a:ext>
            </a:extLst>
          </p:cNvPr>
          <p:cNvSpPr txBox="1"/>
          <p:nvPr/>
        </p:nvSpPr>
        <p:spPr>
          <a:xfrm>
            <a:off x="504884" y="849014"/>
            <a:ext cx="1155986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HelloAnnie" panose="02000603000000000000" pitchFamily="2" charset="0"/>
                <a:ea typeface="HelloAnnie" panose="02000603000000000000" pitchFamily="2" charset="0"/>
              </a:rPr>
              <a:t>Math tests will be given every Friday</a:t>
            </a:r>
            <a:r>
              <a:rPr lang="en-US" sz="3600" dirty="0">
                <a:latin typeface="HelloAnnie" panose="02000603000000000000" pitchFamily="2" charset="0"/>
                <a:ea typeface="HelloAnnie" panose="02000603000000000000" pitchFamily="2" charset="0"/>
              </a:rPr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HelloAnnie" panose="02000603000000000000" pitchFamily="2" charset="0"/>
                <a:ea typeface="HelloAnnie" panose="02000603000000000000" pitchFamily="2" charset="0"/>
              </a:rPr>
              <a:t>Math fluency tests will be given twice a week.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latin typeface="HelloAnnie" panose="02000603000000000000" pitchFamily="2" charset="0"/>
                <a:ea typeface="HelloAnnie" panose="02000603000000000000" pitchFamily="2" charset="0"/>
              </a:rPr>
              <a:t>Each fluency test will be timed for three minutes.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latin typeface="HelloAnnie" panose="02000603000000000000" pitchFamily="2" charset="0"/>
                <a:ea typeface="HelloAnnie" panose="02000603000000000000" pitchFamily="2" charset="0"/>
              </a:rPr>
              <a:t>The difficulty will increase as the year goes on.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HelloAnnie" panose="02000603000000000000" pitchFamily="2" charset="0"/>
                <a:ea typeface="HelloAnnie" panose="02000603000000000000" pitchFamily="2" charset="0"/>
              </a:rPr>
              <a:t>Spelling and in reading tests will be given 			</a:t>
            </a:r>
          </a:p>
          <a:p>
            <a:r>
              <a:rPr lang="en-US" sz="3600" b="1" dirty="0">
                <a:latin typeface="HelloAnnie" panose="02000603000000000000" pitchFamily="2" charset="0"/>
                <a:ea typeface="HelloAnnie" panose="02000603000000000000" pitchFamily="2" charset="0"/>
              </a:rPr>
              <a:t>every 6-7 days</a:t>
            </a:r>
            <a:r>
              <a:rPr lang="en-US" sz="3600" dirty="0">
                <a:latin typeface="HelloAnnie" panose="02000603000000000000" pitchFamily="2" charset="0"/>
                <a:ea typeface="HelloAnnie" panose="02000603000000000000" pitchFamily="2" charset="0"/>
              </a:rPr>
              <a:t>. </a:t>
            </a:r>
          </a:p>
          <a:p>
            <a:r>
              <a:rPr lang="en-US" sz="3600" dirty="0">
                <a:latin typeface="HelloAnnie" panose="02000603000000000000" pitchFamily="2" charset="0"/>
                <a:ea typeface="HelloAnnie" panose="02000603000000000000" pitchFamily="2" charset="0"/>
              </a:rPr>
              <a:t>-The spelling words will be attached to the 		</a:t>
            </a:r>
          </a:p>
          <a:p>
            <a:r>
              <a:rPr lang="en-US" sz="3600" dirty="0">
                <a:latin typeface="HelloAnnie" panose="02000603000000000000" pitchFamily="2" charset="0"/>
                <a:ea typeface="HelloAnnie" panose="02000603000000000000" pitchFamily="2" charset="0"/>
              </a:rPr>
              <a:t>newsletter that is given every Monday.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HelloAnnie" panose="02000603000000000000" pitchFamily="2" charset="0"/>
                <a:ea typeface="HelloAnnie" panose="02000603000000000000" pitchFamily="2" charset="0"/>
              </a:rPr>
              <a:t>If a student misses school on the day of</a:t>
            </a:r>
          </a:p>
          <a:p>
            <a:r>
              <a:rPr lang="en-US" sz="3600" b="1" dirty="0">
                <a:latin typeface="HelloAnnie" panose="02000603000000000000" pitchFamily="2" charset="0"/>
                <a:ea typeface="HelloAnnie" panose="02000603000000000000" pitchFamily="2" charset="0"/>
              </a:rPr>
              <a:t>a test , the student will have to make up the</a:t>
            </a:r>
          </a:p>
          <a:p>
            <a:r>
              <a:rPr lang="en-US" sz="3600" b="1" dirty="0">
                <a:latin typeface="HelloAnnie" panose="02000603000000000000" pitchFamily="2" charset="0"/>
                <a:ea typeface="HelloAnnie" panose="02000603000000000000" pitchFamily="2" charset="0"/>
              </a:rPr>
              <a:t>test the day they come back. </a:t>
            </a:r>
          </a:p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FB432B-369F-435D-91FC-8368CBBA2B52}"/>
              </a:ext>
            </a:extLst>
          </p:cNvPr>
          <p:cNvSpPr/>
          <p:nvPr/>
        </p:nvSpPr>
        <p:spPr>
          <a:xfrm>
            <a:off x="1161816" y="589596"/>
            <a:ext cx="275208" cy="266330"/>
          </a:xfrm>
          <a:prstGeom prst="ellipse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1A0059-5215-4971-9772-1824E9A1E0FA}"/>
              </a:ext>
            </a:extLst>
          </p:cNvPr>
          <p:cNvSpPr/>
          <p:nvPr/>
        </p:nvSpPr>
        <p:spPr>
          <a:xfrm>
            <a:off x="2402954" y="582684"/>
            <a:ext cx="275208" cy="2663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F1EBAF-6314-430A-9863-BE58F18EE143}"/>
              </a:ext>
            </a:extLst>
          </p:cNvPr>
          <p:cNvSpPr/>
          <p:nvPr/>
        </p:nvSpPr>
        <p:spPr>
          <a:xfrm>
            <a:off x="10892580" y="645188"/>
            <a:ext cx="275208" cy="266330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22F0000-0634-4468-ADF1-3FE10956E4E8}"/>
              </a:ext>
            </a:extLst>
          </p:cNvPr>
          <p:cNvSpPr/>
          <p:nvPr/>
        </p:nvSpPr>
        <p:spPr>
          <a:xfrm>
            <a:off x="9651442" y="645188"/>
            <a:ext cx="275208" cy="266330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9BE4738-413C-4007-935E-57C0ECB1AE8A}"/>
              </a:ext>
            </a:extLst>
          </p:cNvPr>
          <p:cNvSpPr/>
          <p:nvPr/>
        </p:nvSpPr>
        <p:spPr>
          <a:xfrm>
            <a:off x="8435288" y="645188"/>
            <a:ext cx="275208" cy="2663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C1D065-351F-478E-A661-24A5B82DCDC3}"/>
              </a:ext>
            </a:extLst>
          </p:cNvPr>
          <p:cNvSpPr/>
          <p:nvPr/>
        </p:nvSpPr>
        <p:spPr>
          <a:xfrm>
            <a:off x="3579649" y="582684"/>
            <a:ext cx="275208" cy="2663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26931-830E-45AB-B3C3-BCD68DE52E1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353799" y="6063449"/>
            <a:ext cx="710953" cy="113514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8A2AE8-E2AA-4F75-B45A-536A45BDE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692" y="4335464"/>
            <a:ext cx="3764309" cy="277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72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B6E1B-C259-4660-B151-2A51F375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675" y="0"/>
            <a:ext cx="9006179" cy="1488274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9600" dirty="0">
                <a:solidFill>
                  <a:srgbClr val="FF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v</a:t>
            </a:r>
            <a:r>
              <a:rPr lang="en-US" sz="9600" dirty="0">
                <a:solidFill>
                  <a:srgbClr val="ED7D31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i</a:t>
            </a:r>
            <a:r>
              <a:rPr lang="en-US" sz="9600" dirty="0">
                <a:solidFill>
                  <a:srgbClr val="FFC000">
                    <a:lumMod val="75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s</a:t>
            </a:r>
            <a:r>
              <a:rPr lang="en-US" sz="9600" dirty="0">
                <a:solidFill>
                  <a:srgbClr val="70AD47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i</a:t>
            </a:r>
            <a:r>
              <a:rPr lang="en-US" sz="9600" dirty="0">
                <a:solidFill>
                  <a:srgbClr val="00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t</a:t>
            </a:r>
            <a:r>
              <a:rPr lang="en-US" sz="9600" dirty="0">
                <a:solidFill>
                  <a:srgbClr val="6666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o</a:t>
            </a:r>
            <a:r>
              <a:rPr lang="en-US" sz="9600" dirty="0">
                <a:solidFill>
                  <a:srgbClr val="FF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r</a:t>
            </a:r>
            <a:r>
              <a:rPr lang="en-US" sz="9600" dirty="0">
                <a:solidFill>
                  <a:srgbClr val="ED7D31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s</a:t>
            </a:r>
            <a:r>
              <a:rPr lang="en-US" sz="9600" dirty="0">
                <a:solidFill>
                  <a:schemeClr val="accent4">
                    <a:lumMod val="75000"/>
                  </a:scheme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!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AAD8A-F8D5-49C6-813C-A7B81B42D7F2}"/>
              </a:ext>
            </a:extLst>
          </p:cNvPr>
          <p:cNvSpPr txBox="1"/>
          <p:nvPr/>
        </p:nvSpPr>
        <p:spPr>
          <a:xfrm>
            <a:off x="316066" y="1633474"/>
            <a:ext cx="1155986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29100" lvl="8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Students will not be able to have visitors this year. </a:t>
            </a:r>
          </a:p>
          <a:p>
            <a:pPr marL="4229100" lvl="8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For birthdays , parents will be unable to bring things for the class. </a:t>
            </a:r>
          </a:p>
          <a:p>
            <a:pPr marL="4229100" lvl="8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However, on Holidays and other special days, I will be able to bring treats for students. </a:t>
            </a:r>
          </a:p>
          <a:p>
            <a:endParaRPr lang="en-US" sz="4000" dirty="0">
              <a:latin typeface="HelloAnnie" panose="02000603000000000000" pitchFamily="2" charset="0"/>
              <a:ea typeface="HelloAnnie" panose="02000603000000000000" pitchFamily="2" charset="0"/>
            </a:endParaRPr>
          </a:p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FB432B-369F-435D-91FC-8368CBBA2B52}"/>
              </a:ext>
            </a:extLst>
          </p:cNvPr>
          <p:cNvSpPr/>
          <p:nvPr/>
        </p:nvSpPr>
        <p:spPr>
          <a:xfrm>
            <a:off x="1161816" y="589596"/>
            <a:ext cx="275208" cy="266330"/>
          </a:xfrm>
          <a:prstGeom prst="ellipse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1A0059-5215-4971-9772-1824E9A1E0FA}"/>
              </a:ext>
            </a:extLst>
          </p:cNvPr>
          <p:cNvSpPr/>
          <p:nvPr/>
        </p:nvSpPr>
        <p:spPr>
          <a:xfrm>
            <a:off x="2402954" y="582684"/>
            <a:ext cx="275208" cy="2663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F1EBAF-6314-430A-9863-BE58F18EE143}"/>
              </a:ext>
            </a:extLst>
          </p:cNvPr>
          <p:cNvSpPr/>
          <p:nvPr/>
        </p:nvSpPr>
        <p:spPr>
          <a:xfrm>
            <a:off x="10892580" y="645188"/>
            <a:ext cx="275208" cy="266330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22F0000-0634-4468-ADF1-3FE10956E4E8}"/>
              </a:ext>
            </a:extLst>
          </p:cNvPr>
          <p:cNvSpPr/>
          <p:nvPr/>
        </p:nvSpPr>
        <p:spPr>
          <a:xfrm>
            <a:off x="9651442" y="645188"/>
            <a:ext cx="275208" cy="266330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9BE4738-413C-4007-935E-57C0ECB1AE8A}"/>
              </a:ext>
            </a:extLst>
          </p:cNvPr>
          <p:cNvSpPr/>
          <p:nvPr/>
        </p:nvSpPr>
        <p:spPr>
          <a:xfrm>
            <a:off x="8435288" y="645188"/>
            <a:ext cx="275208" cy="2663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C1D065-351F-478E-A661-24A5B82DCDC3}"/>
              </a:ext>
            </a:extLst>
          </p:cNvPr>
          <p:cNvSpPr/>
          <p:nvPr/>
        </p:nvSpPr>
        <p:spPr>
          <a:xfrm>
            <a:off x="3579649" y="582684"/>
            <a:ext cx="275208" cy="2663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26931-830E-45AB-B3C3-BCD68DE52E1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353799" y="6063449"/>
            <a:ext cx="710953" cy="113514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6BDD32-65AD-4B97-9075-2A9731842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208" y="2294674"/>
            <a:ext cx="2476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3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B6E1B-C259-4660-B151-2A51F375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585" y="0"/>
            <a:ext cx="9006179" cy="1488274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C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l</a:t>
            </a:r>
            <a:r>
              <a:rPr lang="en-US" sz="9600" dirty="0">
                <a:solidFill>
                  <a:srgbClr val="FFC000">
                    <a:lumMod val="75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a</a:t>
            </a:r>
            <a:r>
              <a:rPr lang="en-US" sz="9600" dirty="0">
                <a:solidFill>
                  <a:srgbClr val="70AD47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s</a:t>
            </a:r>
            <a:r>
              <a:rPr lang="en-US" sz="9600" dirty="0">
                <a:solidFill>
                  <a:srgbClr val="00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s </a:t>
            </a:r>
            <a:r>
              <a:rPr lang="en-US" sz="9600" dirty="0">
                <a:solidFill>
                  <a:srgbClr val="6666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D</a:t>
            </a:r>
            <a:r>
              <a:rPr lang="en-US" sz="9600" dirty="0">
                <a:solidFill>
                  <a:srgbClr val="FF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o</a:t>
            </a:r>
            <a:r>
              <a:rPr lang="en-US" sz="9600" dirty="0">
                <a:solidFill>
                  <a:srgbClr val="ED7D31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j</a:t>
            </a:r>
            <a:r>
              <a:rPr lang="en-US" sz="9600" dirty="0">
                <a:solidFill>
                  <a:srgbClr val="FFC000">
                    <a:lumMod val="75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o</a:t>
            </a:r>
            <a:r>
              <a:rPr lang="en-US" sz="96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!</a:t>
            </a:r>
            <a:r>
              <a:rPr lang="en-US" sz="9600" dirty="0">
                <a:solidFill>
                  <a:srgbClr val="FFC000">
                    <a:lumMod val="75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AAD8A-F8D5-49C6-813C-A7B81B42D7F2}"/>
              </a:ext>
            </a:extLst>
          </p:cNvPr>
          <p:cNvSpPr txBox="1"/>
          <p:nvPr/>
        </p:nvSpPr>
        <p:spPr>
          <a:xfrm>
            <a:off x="316066" y="1053776"/>
            <a:ext cx="115598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HelloAnnie" panose="02000603000000000000" pitchFamily="2" charset="0"/>
                <a:ea typeface="HelloAnnie" panose="02000603000000000000" pitchFamily="2" charset="0"/>
              </a:rPr>
              <a:t>Class Dojo will be used as our behavior management system this year.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HelloAnnie" panose="02000603000000000000" pitchFamily="2" charset="0"/>
                <a:ea typeface="HelloAnnie" panose="02000603000000000000" pitchFamily="2" charset="0"/>
              </a:rPr>
              <a:t>Please be sure to sign up to keep track of your child‘s behavior throughout the week. The website is free, and Class Dojo can also be downloaded on your phone.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HelloAnnie" panose="02000603000000000000" pitchFamily="2" charset="0"/>
                <a:ea typeface="HelloAnnie" panose="02000603000000000000" pitchFamily="2" charset="0"/>
              </a:rPr>
              <a:t>Class Dojo will be a great way for</a:t>
            </a:r>
          </a:p>
          <a:p>
            <a:r>
              <a:rPr lang="en-US" sz="3600" dirty="0">
                <a:latin typeface="HelloAnnie" panose="02000603000000000000" pitchFamily="2" charset="0"/>
                <a:ea typeface="HelloAnnie" panose="02000603000000000000" pitchFamily="2" charset="0"/>
              </a:rPr>
              <a:t>me to virtually report your child’s </a:t>
            </a:r>
          </a:p>
          <a:p>
            <a:r>
              <a:rPr lang="en-US" sz="3600" dirty="0">
                <a:latin typeface="HelloAnnie" panose="02000603000000000000" pitchFamily="2" charset="0"/>
                <a:ea typeface="HelloAnnie" panose="02000603000000000000" pitchFamily="2" charset="0"/>
              </a:rPr>
              <a:t>behavior and be an easy way for us to</a:t>
            </a:r>
          </a:p>
          <a:p>
            <a:r>
              <a:rPr lang="en-US" sz="3600" dirty="0">
                <a:latin typeface="HelloAnnie" panose="02000603000000000000" pitchFamily="2" charset="0"/>
                <a:ea typeface="HelloAnnie" panose="02000603000000000000" pitchFamily="2" charset="0"/>
              </a:rPr>
              <a:t>communicate .   </a:t>
            </a:r>
          </a:p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FB432B-369F-435D-91FC-8368CBBA2B52}"/>
              </a:ext>
            </a:extLst>
          </p:cNvPr>
          <p:cNvSpPr/>
          <p:nvPr/>
        </p:nvSpPr>
        <p:spPr>
          <a:xfrm>
            <a:off x="436821" y="649196"/>
            <a:ext cx="275208" cy="266330"/>
          </a:xfrm>
          <a:prstGeom prst="ellipse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1A0059-5215-4971-9772-1824E9A1E0FA}"/>
              </a:ext>
            </a:extLst>
          </p:cNvPr>
          <p:cNvSpPr/>
          <p:nvPr/>
        </p:nvSpPr>
        <p:spPr>
          <a:xfrm>
            <a:off x="1623981" y="649196"/>
            <a:ext cx="275208" cy="2663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F1EBAF-6314-430A-9863-BE58F18EE143}"/>
              </a:ext>
            </a:extLst>
          </p:cNvPr>
          <p:cNvSpPr/>
          <p:nvPr/>
        </p:nvSpPr>
        <p:spPr>
          <a:xfrm>
            <a:off x="11817320" y="649196"/>
            <a:ext cx="275208" cy="266330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22F0000-0634-4468-ADF1-3FE10956E4E8}"/>
              </a:ext>
            </a:extLst>
          </p:cNvPr>
          <p:cNvSpPr/>
          <p:nvPr/>
        </p:nvSpPr>
        <p:spPr>
          <a:xfrm>
            <a:off x="10430415" y="660326"/>
            <a:ext cx="275208" cy="266330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9BE4738-413C-4007-935E-57C0ECB1AE8A}"/>
              </a:ext>
            </a:extLst>
          </p:cNvPr>
          <p:cNvSpPr/>
          <p:nvPr/>
        </p:nvSpPr>
        <p:spPr>
          <a:xfrm>
            <a:off x="8950512" y="659200"/>
            <a:ext cx="275208" cy="2663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C1D065-351F-478E-A661-24A5B82DCDC3}"/>
              </a:ext>
            </a:extLst>
          </p:cNvPr>
          <p:cNvSpPr/>
          <p:nvPr/>
        </p:nvSpPr>
        <p:spPr>
          <a:xfrm>
            <a:off x="2966282" y="649196"/>
            <a:ext cx="275208" cy="2663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26931-830E-45AB-B3C3-BCD68DE52E1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353799" y="6063449"/>
            <a:ext cx="710953" cy="113514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2E02B4-5EE3-4203-A527-43E26297B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990" y="3826276"/>
            <a:ext cx="4968538" cy="24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45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B6E1B-C259-4660-B151-2A51F375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585" y="0"/>
            <a:ext cx="9006179" cy="1488274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C</a:t>
            </a:r>
            <a:r>
              <a:rPr lang="en-US" sz="9600" dirty="0" err="1">
                <a:solidFill>
                  <a:srgbClr val="ED7D31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o</a:t>
            </a:r>
            <a:r>
              <a:rPr lang="en-US" sz="9600" dirty="0" err="1">
                <a:solidFill>
                  <a:srgbClr val="FFC000">
                    <a:lumMod val="75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n</a:t>
            </a:r>
            <a:r>
              <a:rPr lang="en-US" sz="9600" dirty="0" err="1">
                <a:solidFill>
                  <a:srgbClr val="70AD47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t</a:t>
            </a:r>
            <a:r>
              <a:rPr lang="en-US" sz="9600" dirty="0" err="1">
                <a:solidFill>
                  <a:srgbClr val="00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a</a:t>
            </a:r>
            <a:r>
              <a:rPr lang="en-US" sz="9600" dirty="0" err="1">
                <a:solidFill>
                  <a:srgbClr val="6666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c</a:t>
            </a:r>
            <a:r>
              <a:rPr lang="en-US" sz="9600" dirty="0" err="1">
                <a:solidFill>
                  <a:srgbClr val="FF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t</a:t>
            </a:r>
            <a:r>
              <a:rPr lang="en-US" sz="9600" dirty="0">
                <a:solidFill>
                  <a:srgbClr val="FF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 </a:t>
            </a:r>
            <a:r>
              <a:rPr lang="en-US" sz="9600" dirty="0">
                <a:solidFill>
                  <a:srgbClr val="ED7D31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M</a:t>
            </a:r>
            <a:r>
              <a:rPr lang="en-US" sz="9600" dirty="0">
                <a:solidFill>
                  <a:srgbClr val="FFC000">
                    <a:lumMod val="75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e</a:t>
            </a:r>
            <a:r>
              <a:rPr lang="en-US" sz="96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!</a:t>
            </a:r>
            <a:r>
              <a:rPr lang="en-US" sz="9600" dirty="0">
                <a:solidFill>
                  <a:srgbClr val="FFC000">
                    <a:lumMod val="75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AAD8A-F8D5-49C6-813C-A7B81B42D7F2}"/>
              </a:ext>
            </a:extLst>
          </p:cNvPr>
          <p:cNvSpPr txBox="1"/>
          <p:nvPr/>
        </p:nvSpPr>
        <p:spPr>
          <a:xfrm>
            <a:off x="395056" y="2137470"/>
            <a:ext cx="115598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Email: harrisonr@troyschools.net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School Number: (334)- 566 – 1444  </a:t>
            </a:r>
            <a:r>
              <a:rPr lang="en-US" sz="4000" dirty="0" err="1">
                <a:latin typeface="HelloAnnie" panose="02000603000000000000" pitchFamily="2" charset="0"/>
                <a:ea typeface="HelloAnnie" panose="02000603000000000000" pitchFamily="2" charset="0"/>
              </a:rPr>
              <a:t>ext</a:t>
            </a: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: 3101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Planning period is 3-3:30.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You can also send a note with your student.   </a:t>
            </a:r>
          </a:p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FB432B-369F-435D-91FC-8368CBBA2B52}"/>
              </a:ext>
            </a:extLst>
          </p:cNvPr>
          <p:cNvSpPr/>
          <p:nvPr/>
        </p:nvSpPr>
        <p:spPr>
          <a:xfrm>
            <a:off x="180512" y="592200"/>
            <a:ext cx="275208" cy="266330"/>
          </a:xfrm>
          <a:prstGeom prst="ellipse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1A0059-5215-4971-9772-1824E9A1E0FA}"/>
              </a:ext>
            </a:extLst>
          </p:cNvPr>
          <p:cNvSpPr/>
          <p:nvPr/>
        </p:nvSpPr>
        <p:spPr>
          <a:xfrm>
            <a:off x="1595879" y="588009"/>
            <a:ext cx="275208" cy="2663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F1EBAF-6314-430A-9863-BE58F18EE143}"/>
              </a:ext>
            </a:extLst>
          </p:cNvPr>
          <p:cNvSpPr/>
          <p:nvPr/>
        </p:nvSpPr>
        <p:spPr>
          <a:xfrm>
            <a:off x="11817320" y="649196"/>
            <a:ext cx="275208" cy="266330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22F0000-0634-4468-ADF1-3FE10956E4E8}"/>
              </a:ext>
            </a:extLst>
          </p:cNvPr>
          <p:cNvSpPr/>
          <p:nvPr/>
        </p:nvSpPr>
        <p:spPr>
          <a:xfrm>
            <a:off x="10428066" y="649196"/>
            <a:ext cx="275208" cy="266330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9BE4738-413C-4007-935E-57C0ECB1AE8A}"/>
              </a:ext>
            </a:extLst>
          </p:cNvPr>
          <p:cNvSpPr/>
          <p:nvPr/>
        </p:nvSpPr>
        <p:spPr>
          <a:xfrm>
            <a:off x="9034847" y="649196"/>
            <a:ext cx="275208" cy="2663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C1D065-351F-478E-A661-24A5B82DCDC3}"/>
              </a:ext>
            </a:extLst>
          </p:cNvPr>
          <p:cNvSpPr/>
          <p:nvPr/>
        </p:nvSpPr>
        <p:spPr>
          <a:xfrm>
            <a:off x="3019549" y="588009"/>
            <a:ext cx="275208" cy="2663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26931-830E-45AB-B3C3-BCD68DE52E1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353799" y="6063449"/>
            <a:ext cx="710953" cy="113514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77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B6E1B-C259-4660-B151-2A51F375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261152"/>
            <a:ext cx="10515600" cy="1488274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10700" b="0" i="0" u="none" strike="noStrike" kern="120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n-cs"/>
              </a:rPr>
              <a:t>M</a:t>
            </a:r>
            <a:r>
              <a:rPr lang="en-US" sz="10700" dirty="0" err="1">
                <a:solidFill>
                  <a:srgbClr val="ED7D31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  <a:cs typeface="+mn-cs"/>
              </a:rPr>
              <a:t>e</a:t>
            </a:r>
            <a:r>
              <a:rPr lang="en-US" sz="10700" dirty="0" err="1">
                <a:solidFill>
                  <a:srgbClr val="FFC000">
                    <a:lumMod val="75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  <a:cs typeface="+mn-cs"/>
              </a:rPr>
              <a:t>e</a:t>
            </a:r>
            <a:r>
              <a:rPr lang="en-US" sz="10700" dirty="0" err="1">
                <a:solidFill>
                  <a:srgbClr val="70AD47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  <a:cs typeface="+mn-cs"/>
              </a:rPr>
              <a:t>t</a:t>
            </a:r>
            <a:r>
              <a:rPr lang="en-US" sz="10700" dirty="0">
                <a:solidFill>
                  <a:srgbClr val="70AD47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  <a:cs typeface="+mn-cs"/>
              </a:rPr>
              <a:t> </a:t>
            </a:r>
            <a:r>
              <a:rPr kumimoji="0" lang="en-US" sz="107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n-cs"/>
              </a:rPr>
              <a:t>t</a:t>
            </a:r>
            <a:r>
              <a:rPr lang="en-US" sz="10700" dirty="0">
                <a:solidFill>
                  <a:srgbClr val="666699"/>
                </a:solidFill>
                <a:latin typeface="HelloQueenie" panose="02000603000000000000" pitchFamily="2" charset="0"/>
                <a:ea typeface="HelloQueenie" panose="02000603000000000000" pitchFamily="2" charset="0"/>
                <a:cs typeface="+mn-cs"/>
              </a:rPr>
              <a:t>h</a:t>
            </a:r>
            <a:r>
              <a:rPr lang="en-US" sz="10700" dirty="0">
                <a:solidFill>
                  <a:srgbClr val="FF9999"/>
                </a:solidFill>
                <a:latin typeface="HelloQueenie" panose="02000603000000000000" pitchFamily="2" charset="0"/>
                <a:ea typeface="HelloQueenie" panose="02000603000000000000" pitchFamily="2" charset="0"/>
                <a:cs typeface="+mn-cs"/>
              </a:rPr>
              <a:t>e </a:t>
            </a:r>
            <a:r>
              <a:rPr lang="en-US" sz="10700" dirty="0">
                <a:solidFill>
                  <a:srgbClr val="ED7D31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  <a:cs typeface="+mn-cs"/>
              </a:rPr>
              <a:t>T</a:t>
            </a:r>
            <a:r>
              <a:rPr lang="en-US" sz="10700" dirty="0">
                <a:solidFill>
                  <a:srgbClr val="FFC000">
                    <a:lumMod val="75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  <a:cs typeface="+mn-cs"/>
              </a:rPr>
              <a:t>e</a:t>
            </a:r>
            <a:r>
              <a:rPr kumimoji="0" lang="en-US" sz="107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n-cs"/>
              </a:rPr>
              <a:t>a</a:t>
            </a:r>
            <a:r>
              <a:rPr kumimoji="0" lang="en-US" sz="10700" b="0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n-cs"/>
              </a:rPr>
              <a:t>c</a:t>
            </a:r>
            <a:r>
              <a:rPr kumimoji="0" lang="en-US" sz="10700" b="0" i="0" u="none" strike="noStrike" kern="1200" cap="none" spc="0" normalizeH="0" baseline="0" noProof="0" dirty="0" err="1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n-cs"/>
              </a:rPr>
              <a:t>h</a:t>
            </a:r>
            <a:r>
              <a:rPr kumimoji="0" lang="en-US" sz="10700" b="0" i="0" u="none" strike="noStrike" kern="1200" cap="none" spc="0" normalizeH="0" baseline="0" noProof="0" dirty="0" err="1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n-cs"/>
              </a:rPr>
              <a:t>e</a:t>
            </a:r>
            <a:r>
              <a:rPr kumimoji="0" lang="en-US" sz="107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n-cs"/>
              </a:rPr>
              <a:t>r</a:t>
            </a:r>
            <a:r>
              <a:rPr kumimoji="0" lang="en-US" sz="107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n-cs"/>
              </a:rPr>
              <a:t>!</a:t>
            </a:r>
            <a:b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n-cs"/>
              </a:rPr>
            </a:br>
            <a:endParaRPr lang="en-US" dirty="0"/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EC89C6F-52F6-46B2-8CA3-618C93B28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" y="1180700"/>
            <a:ext cx="2786305" cy="2772845"/>
          </a:xfrm>
        </p:spPr>
      </p:pic>
      <p:pic>
        <p:nvPicPr>
          <p:cNvPr id="7" name="Picture 6" descr="A person wearing a hat&#10;&#10;Description automatically generated">
            <a:extLst>
              <a:ext uri="{FF2B5EF4-FFF2-40B4-BE49-F238E27FC236}">
                <a16:creationId xmlns:a16="http://schemas.microsoft.com/office/drawing/2014/main" id="{E43E0EEB-E7DF-4973-A8B1-1BD87E1D3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7" y="3623801"/>
            <a:ext cx="2786305" cy="27863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3AAD8A-F8D5-49C6-813C-A7B81B42D7F2}"/>
              </a:ext>
            </a:extLst>
          </p:cNvPr>
          <p:cNvSpPr txBox="1"/>
          <p:nvPr/>
        </p:nvSpPr>
        <p:spPr>
          <a:xfrm>
            <a:off x="3044535" y="1204656"/>
            <a:ext cx="8065028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Rolanda Harrison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Graduated from Auburn University at </a:t>
            </a:r>
          </a:p>
          <a:p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Montgomery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Currently lives in Montgomery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First Year teaching at Troy Elementary </a:t>
            </a:r>
          </a:p>
          <a:p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I enjoy reading, binge watching Netflix, </a:t>
            </a:r>
          </a:p>
          <a:p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and spending time with my family.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FB432B-369F-435D-91FC-8368CBBA2B52}"/>
              </a:ext>
            </a:extLst>
          </p:cNvPr>
          <p:cNvSpPr/>
          <p:nvPr/>
        </p:nvSpPr>
        <p:spPr>
          <a:xfrm>
            <a:off x="455720" y="593680"/>
            <a:ext cx="275208" cy="266330"/>
          </a:xfrm>
          <a:prstGeom prst="ellipse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1A0059-5215-4971-9772-1824E9A1E0FA}"/>
              </a:ext>
            </a:extLst>
          </p:cNvPr>
          <p:cNvSpPr/>
          <p:nvPr/>
        </p:nvSpPr>
        <p:spPr>
          <a:xfrm>
            <a:off x="1267064" y="592200"/>
            <a:ext cx="275208" cy="2663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F1EBAF-6314-430A-9863-BE58F18EE143}"/>
              </a:ext>
            </a:extLst>
          </p:cNvPr>
          <p:cNvSpPr/>
          <p:nvPr/>
        </p:nvSpPr>
        <p:spPr>
          <a:xfrm>
            <a:off x="11461072" y="693938"/>
            <a:ext cx="275208" cy="266330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22F0000-0634-4468-ADF1-3FE10956E4E8}"/>
              </a:ext>
            </a:extLst>
          </p:cNvPr>
          <p:cNvSpPr/>
          <p:nvPr/>
        </p:nvSpPr>
        <p:spPr>
          <a:xfrm>
            <a:off x="10767765" y="693938"/>
            <a:ext cx="275208" cy="266330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9BE4738-413C-4007-935E-57C0ECB1AE8A}"/>
              </a:ext>
            </a:extLst>
          </p:cNvPr>
          <p:cNvSpPr/>
          <p:nvPr/>
        </p:nvSpPr>
        <p:spPr>
          <a:xfrm>
            <a:off x="10017603" y="693938"/>
            <a:ext cx="275208" cy="2663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C1D065-351F-478E-A661-24A5B82DCDC3}"/>
              </a:ext>
            </a:extLst>
          </p:cNvPr>
          <p:cNvSpPr/>
          <p:nvPr/>
        </p:nvSpPr>
        <p:spPr>
          <a:xfrm>
            <a:off x="2036793" y="592200"/>
            <a:ext cx="275208" cy="2663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B6E1B-C259-4660-B151-2A51F375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585" y="0"/>
            <a:ext cx="9006179" cy="1488274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C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l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a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s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s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r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o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o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m 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E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x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p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e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c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t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a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t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i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o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n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s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!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AAD8A-F8D5-49C6-813C-A7B81B42D7F2}"/>
              </a:ext>
            </a:extLst>
          </p:cNvPr>
          <p:cNvSpPr txBox="1"/>
          <p:nvPr/>
        </p:nvSpPr>
        <p:spPr>
          <a:xfrm>
            <a:off x="316066" y="1633474"/>
            <a:ext cx="1155986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Students will be expected to follow all the school rules and class rules that are given.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Students will be expected to bring the school supplies that are on the School Supplies list. Be sure to label the supplies with the student’s name.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Students will be expected to bring back their take home folder everyday.</a:t>
            </a:r>
          </a:p>
          <a:p>
            <a:endParaRPr lang="en-US" sz="4000" dirty="0">
              <a:latin typeface="HelloAnnie" panose="02000603000000000000" pitchFamily="2" charset="0"/>
              <a:ea typeface="HelloAnnie" panose="02000603000000000000" pitchFamily="2" charset="0"/>
            </a:endParaRPr>
          </a:p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FB432B-369F-435D-91FC-8368CBBA2B52}"/>
              </a:ext>
            </a:extLst>
          </p:cNvPr>
          <p:cNvSpPr/>
          <p:nvPr/>
        </p:nvSpPr>
        <p:spPr>
          <a:xfrm>
            <a:off x="180512" y="592200"/>
            <a:ext cx="275208" cy="266330"/>
          </a:xfrm>
          <a:prstGeom prst="ellipse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1A0059-5215-4971-9772-1824E9A1E0FA}"/>
              </a:ext>
            </a:extLst>
          </p:cNvPr>
          <p:cNvSpPr/>
          <p:nvPr/>
        </p:nvSpPr>
        <p:spPr>
          <a:xfrm>
            <a:off x="819218" y="589596"/>
            <a:ext cx="275208" cy="2663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F1EBAF-6314-430A-9863-BE58F18EE143}"/>
              </a:ext>
            </a:extLst>
          </p:cNvPr>
          <p:cNvSpPr/>
          <p:nvPr/>
        </p:nvSpPr>
        <p:spPr>
          <a:xfrm>
            <a:off x="11817320" y="649196"/>
            <a:ext cx="275208" cy="266330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22F0000-0634-4468-ADF1-3FE10956E4E8}"/>
              </a:ext>
            </a:extLst>
          </p:cNvPr>
          <p:cNvSpPr/>
          <p:nvPr/>
        </p:nvSpPr>
        <p:spPr>
          <a:xfrm>
            <a:off x="11216195" y="649196"/>
            <a:ext cx="275208" cy="266330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9BE4738-413C-4007-935E-57C0ECB1AE8A}"/>
              </a:ext>
            </a:extLst>
          </p:cNvPr>
          <p:cNvSpPr/>
          <p:nvPr/>
        </p:nvSpPr>
        <p:spPr>
          <a:xfrm>
            <a:off x="10615070" y="649196"/>
            <a:ext cx="275208" cy="2663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C1D065-351F-478E-A661-24A5B82DCDC3}"/>
              </a:ext>
            </a:extLst>
          </p:cNvPr>
          <p:cNvSpPr/>
          <p:nvPr/>
        </p:nvSpPr>
        <p:spPr>
          <a:xfrm>
            <a:off x="1501467" y="589596"/>
            <a:ext cx="275208" cy="2663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26931-830E-45AB-B3C3-BCD68DE52E1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353799" y="6063449"/>
            <a:ext cx="710953" cy="113514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17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B6E1B-C259-4660-B151-2A51F375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585" y="0"/>
            <a:ext cx="9006179" cy="1488274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C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l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a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s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s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r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o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o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m 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E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x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p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e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c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t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a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t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i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o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n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s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!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AAD8A-F8D5-49C6-813C-A7B81B42D7F2}"/>
              </a:ext>
            </a:extLst>
          </p:cNvPr>
          <p:cNvSpPr txBox="1"/>
          <p:nvPr/>
        </p:nvSpPr>
        <p:spPr>
          <a:xfrm>
            <a:off x="2563688" y="2137470"/>
            <a:ext cx="115598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Even though students will not have to wear masks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in the classroom, they will be required to wear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masks walking from the car to the classroom and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when they move around the building. So, please </a:t>
            </a:r>
          </a:p>
          <a:p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make sure your student has a mask on when they </a:t>
            </a:r>
          </a:p>
          <a:p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arrive to school. </a:t>
            </a:r>
          </a:p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FB432B-369F-435D-91FC-8368CBBA2B52}"/>
              </a:ext>
            </a:extLst>
          </p:cNvPr>
          <p:cNvSpPr/>
          <p:nvPr/>
        </p:nvSpPr>
        <p:spPr>
          <a:xfrm>
            <a:off x="180512" y="592200"/>
            <a:ext cx="275208" cy="266330"/>
          </a:xfrm>
          <a:prstGeom prst="ellipse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1A0059-5215-4971-9772-1824E9A1E0FA}"/>
              </a:ext>
            </a:extLst>
          </p:cNvPr>
          <p:cNvSpPr/>
          <p:nvPr/>
        </p:nvSpPr>
        <p:spPr>
          <a:xfrm>
            <a:off x="819218" y="589596"/>
            <a:ext cx="275208" cy="2663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F1EBAF-6314-430A-9863-BE58F18EE143}"/>
              </a:ext>
            </a:extLst>
          </p:cNvPr>
          <p:cNvSpPr/>
          <p:nvPr/>
        </p:nvSpPr>
        <p:spPr>
          <a:xfrm>
            <a:off x="11817320" y="649196"/>
            <a:ext cx="275208" cy="266330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22F0000-0634-4468-ADF1-3FE10956E4E8}"/>
              </a:ext>
            </a:extLst>
          </p:cNvPr>
          <p:cNvSpPr/>
          <p:nvPr/>
        </p:nvSpPr>
        <p:spPr>
          <a:xfrm>
            <a:off x="11216195" y="649196"/>
            <a:ext cx="275208" cy="266330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9BE4738-413C-4007-935E-57C0ECB1AE8A}"/>
              </a:ext>
            </a:extLst>
          </p:cNvPr>
          <p:cNvSpPr/>
          <p:nvPr/>
        </p:nvSpPr>
        <p:spPr>
          <a:xfrm>
            <a:off x="10615070" y="649196"/>
            <a:ext cx="275208" cy="2663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C1D065-351F-478E-A661-24A5B82DCDC3}"/>
              </a:ext>
            </a:extLst>
          </p:cNvPr>
          <p:cNvSpPr/>
          <p:nvPr/>
        </p:nvSpPr>
        <p:spPr>
          <a:xfrm>
            <a:off x="1501467" y="589596"/>
            <a:ext cx="275208" cy="2663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26931-830E-45AB-B3C3-BCD68DE52E1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353799" y="6063449"/>
            <a:ext cx="710953" cy="113514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7FE2B9-74F3-4263-AF56-B26E45DBA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18" y="1772433"/>
            <a:ext cx="2959852" cy="295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2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B6E1B-C259-4660-B151-2A51F375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585" y="0"/>
            <a:ext cx="9006179" cy="1488274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A</a:t>
            </a:r>
            <a:r>
              <a:rPr lang="en-US" sz="9600" dirty="0" err="1">
                <a:solidFill>
                  <a:srgbClr val="ED7D31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r</a:t>
            </a:r>
            <a:r>
              <a:rPr lang="en-US" sz="9600" dirty="0" err="1">
                <a:solidFill>
                  <a:srgbClr val="FFC000">
                    <a:lumMod val="75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r</a:t>
            </a:r>
            <a:r>
              <a:rPr lang="en-US" sz="9600" dirty="0" err="1">
                <a:solidFill>
                  <a:srgbClr val="70AD47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i</a:t>
            </a:r>
            <a:r>
              <a:rPr lang="en-US" sz="9600" dirty="0" err="1">
                <a:solidFill>
                  <a:srgbClr val="00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v</a:t>
            </a:r>
            <a:r>
              <a:rPr lang="en-US" sz="9600" dirty="0" err="1">
                <a:solidFill>
                  <a:srgbClr val="6666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a</a:t>
            </a:r>
            <a:r>
              <a:rPr lang="en-US" sz="9600" dirty="0" err="1">
                <a:solidFill>
                  <a:srgbClr val="FF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l</a:t>
            </a:r>
            <a:r>
              <a:rPr lang="en-US" sz="9600" dirty="0">
                <a:solidFill>
                  <a:srgbClr val="FF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 </a:t>
            </a:r>
            <a:r>
              <a:rPr lang="en-US" sz="9600" dirty="0">
                <a:solidFill>
                  <a:srgbClr val="ED7D31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a</a:t>
            </a:r>
            <a:r>
              <a:rPr lang="en-US" sz="9600" dirty="0">
                <a:solidFill>
                  <a:srgbClr val="FFC000">
                    <a:lumMod val="75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nd </a:t>
            </a:r>
            <a:r>
              <a:rPr lang="en-US" sz="9600" dirty="0">
                <a:solidFill>
                  <a:srgbClr val="00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P</a:t>
            </a:r>
            <a:r>
              <a:rPr lang="en-US" sz="9600" dirty="0">
                <a:solidFill>
                  <a:srgbClr val="6666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i</a:t>
            </a:r>
            <a:r>
              <a:rPr lang="en-US" sz="9600" dirty="0">
                <a:solidFill>
                  <a:srgbClr val="FF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c</a:t>
            </a:r>
            <a:r>
              <a:rPr lang="en-US" sz="9600" dirty="0">
                <a:solidFill>
                  <a:srgbClr val="ED7D31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k</a:t>
            </a:r>
            <a:r>
              <a:rPr lang="en-US" sz="9600" dirty="0">
                <a:solidFill>
                  <a:srgbClr val="FFC000">
                    <a:lumMod val="75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-</a:t>
            </a:r>
            <a:r>
              <a:rPr lang="en-US" sz="9600" dirty="0">
                <a:solidFill>
                  <a:srgbClr val="70AD47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U</a:t>
            </a:r>
            <a:r>
              <a:rPr lang="en-US" sz="9600" dirty="0">
                <a:solidFill>
                  <a:srgbClr val="00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p</a:t>
            </a:r>
            <a:r>
              <a:rPr lang="en-US" sz="9600" dirty="0">
                <a:solidFill>
                  <a:srgbClr val="6666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!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AAD8A-F8D5-49C6-813C-A7B81B42D7F2}"/>
              </a:ext>
            </a:extLst>
          </p:cNvPr>
          <p:cNvSpPr txBox="1"/>
          <p:nvPr/>
        </p:nvSpPr>
        <p:spPr>
          <a:xfrm>
            <a:off x="318116" y="1564722"/>
            <a:ext cx="115598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elloAnnie" panose="02000603000000000000" pitchFamily="2" charset="0"/>
                <a:ea typeface="HelloAnnie" panose="02000603000000000000" pitchFamily="2" charset="0"/>
              </a:rPr>
              <a:t>This year, students may be dropped off at 7:30 AM and they will head straight to their classroom. Make sure your child is wearing their mask when they walk in.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elloAnnie" panose="02000603000000000000" pitchFamily="2" charset="0"/>
                <a:ea typeface="HelloAnnie" panose="02000603000000000000" pitchFamily="2" charset="0"/>
              </a:rPr>
              <a:t>Sack breakfast will be provided for students at the door.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elloAnnie" panose="02000603000000000000" pitchFamily="2" charset="0"/>
                <a:ea typeface="HelloAnnie" panose="02000603000000000000" pitchFamily="2" charset="0"/>
              </a:rPr>
              <a:t> Temperatures will be checked before the student enters the classroom.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elloAnnie" panose="02000603000000000000" pitchFamily="2" charset="0"/>
                <a:ea typeface="HelloAnnie" panose="02000603000000000000" pitchFamily="2" charset="0"/>
              </a:rPr>
              <a:t>8:05 will be considered tardy for students, so make sure they arrive with enough time to eat breakfast.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elloAnnie" panose="02000603000000000000" pitchFamily="2" charset="0"/>
                <a:ea typeface="HelloAnnie" panose="02000603000000000000" pitchFamily="2" charset="0"/>
              </a:rPr>
              <a:t>If your student does not show up for that day, please leave an excuse for the time missing in their take home folder or the absent will be unexcused.  </a:t>
            </a:r>
            <a:endParaRPr lang="en-US" sz="32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FB432B-369F-435D-91FC-8368CBBA2B52}"/>
              </a:ext>
            </a:extLst>
          </p:cNvPr>
          <p:cNvSpPr/>
          <p:nvPr/>
        </p:nvSpPr>
        <p:spPr>
          <a:xfrm>
            <a:off x="180512" y="592200"/>
            <a:ext cx="275208" cy="266330"/>
          </a:xfrm>
          <a:prstGeom prst="ellipse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1A0059-5215-4971-9772-1824E9A1E0FA}"/>
              </a:ext>
            </a:extLst>
          </p:cNvPr>
          <p:cNvSpPr/>
          <p:nvPr/>
        </p:nvSpPr>
        <p:spPr>
          <a:xfrm>
            <a:off x="1154964" y="588009"/>
            <a:ext cx="275208" cy="2663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F1EBAF-6314-430A-9863-BE58F18EE143}"/>
              </a:ext>
            </a:extLst>
          </p:cNvPr>
          <p:cNvSpPr/>
          <p:nvPr/>
        </p:nvSpPr>
        <p:spPr>
          <a:xfrm>
            <a:off x="11817320" y="649196"/>
            <a:ext cx="275208" cy="266330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22F0000-0634-4468-ADF1-3FE10956E4E8}"/>
              </a:ext>
            </a:extLst>
          </p:cNvPr>
          <p:cNvSpPr/>
          <p:nvPr/>
        </p:nvSpPr>
        <p:spPr>
          <a:xfrm>
            <a:off x="10823969" y="649196"/>
            <a:ext cx="275208" cy="266330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9BE4738-413C-4007-935E-57C0ECB1AE8A}"/>
              </a:ext>
            </a:extLst>
          </p:cNvPr>
          <p:cNvSpPr/>
          <p:nvPr/>
        </p:nvSpPr>
        <p:spPr>
          <a:xfrm>
            <a:off x="9909298" y="649196"/>
            <a:ext cx="275208" cy="2663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C1D065-351F-478E-A661-24A5B82DCDC3}"/>
              </a:ext>
            </a:extLst>
          </p:cNvPr>
          <p:cNvSpPr/>
          <p:nvPr/>
        </p:nvSpPr>
        <p:spPr>
          <a:xfrm>
            <a:off x="2007494" y="589596"/>
            <a:ext cx="275208" cy="2663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26931-830E-45AB-B3C3-BCD68DE52E1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353799" y="6063449"/>
            <a:ext cx="710953" cy="113514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0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B6E1B-C259-4660-B151-2A51F375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585" y="0"/>
            <a:ext cx="9006179" cy="1488274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A</a:t>
            </a:r>
            <a:r>
              <a:rPr lang="en-US" sz="9600" dirty="0" err="1">
                <a:solidFill>
                  <a:srgbClr val="ED7D31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r</a:t>
            </a:r>
            <a:r>
              <a:rPr lang="en-US" sz="9600" dirty="0" err="1">
                <a:solidFill>
                  <a:srgbClr val="FFC000">
                    <a:lumMod val="75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r</a:t>
            </a:r>
            <a:r>
              <a:rPr lang="en-US" sz="9600" dirty="0" err="1">
                <a:solidFill>
                  <a:srgbClr val="70AD47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i</a:t>
            </a:r>
            <a:r>
              <a:rPr lang="en-US" sz="9600" dirty="0" err="1">
                <a:solidFill>
                  <a:srgbClr val="00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v</a:t>
            </a:r>
            <a:r>
              <a:rPr lang="en-US" sz="9600" dirty="0" err="1">
                <a:solidFill>
                  <a:srgbClr val="6666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a</a:t>
            </a:r>
            <a:r>
              <a:rPr lang="en-US" sz="9600" dirty="0" err="1">
                <a:solidFill>
                  <a:srgbClr val="FF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l</a:t>
            </a:r>
            <a:r>
              <a:rPr lang="en-US" sz="9600" dirty="0">
                <a:solidFill>
                  <a:srgbClr val="FF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 </a:t>
            </a:r>
            <a:r>
              <a:rPr lang="en-US" sz="9600" dirty="0">
                <a:solidFill>
                  <a:srgbClr val="ED7D31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a</a:t>
            </a:r>
            <a:r>
              <a:rPr lang="en-US" sz="9600" dirty="0">
                <a:solidFill>
                  <a:srgbClr val="FFC000">
                    <a:lumMod val="75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n</a:t>
            </a:r>
            <a:r>
              <a:rPr lang="en-US" sz="96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d</a:t>
            </a:r>
            <a:r>
              <a:rPr lang="en-US" sz="9600" dirty="0">
                <a:solidFill>
                  <a:srgbClr val="FFC000">
                    <a:lumMod val="75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 </a:t>
            </a:r>
            <a:r>
              <a:rPr lang="en-US" sz="9600" dirty="0">
                <a:solidFill>
                  <a:srgbClr val="00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P</a:t>
            </a:r>
            <a:r>
              <a:rPr lang="en-US" sz="9600" dirty="0">
                <a:solidFill>
                  <a:srgbClr val="6666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i</a:t>
            </a:r>
            <a:r>
              <a:rPr lang="en-US" sz="9600" dirty="0">
                <a:solidFill>
                  <a:srgbClr val="FF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c</a:t>
            </a:r>
            <a:r>
              <a:rPr lang="en-US" sz="9600" dirty="0">
                <a:solidFill>
                  <a:srgbClr val="ED7D31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k</a:t>
            </a:r>
            <a:r>
              <a:rPr lang="en-US" sz="9600" dirty="0">
                <a:solidFill>
                  <a:srgbClr val="FFC000">
                    <a:lumMod val="75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-</a:t>
            </a:r>
            <a:r>
              <a:rPr lang="en-US" sz="9600" dirty="0">
                <a:solidFill>
                  <a:srgbClr val="70AD47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U</a:t>
            </a:r>
            <a:r>
              <a:rPr lang="en-US" sz="9600" dirty="0">
                <a:solidFill>
                  <a:srgbClr val="00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p</a:t>
            </a:r>
            <a:r>
              <a:rPr lang="en-US" sz="9600" dirty="0">
                <a:solidFill>
                  <a:srgbClr val="6666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!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AAD8A-F8D5-49C6-813C-A7B81B42D7F2}"/>
              </a:ext>
            </a:extLst>
          </p:cNvPr>
          <p:cNvSpPr txBox="1"/>
          <p:nvPr/>
        </p:nvSpPr>
        <p:spPr>
          <a:xfrm>
            <a:off x="316066" y="1633474"/>
            <a:ext cx="1155986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Pick up time for students will start at 2:20 and they will need to be picked up by 2:50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 Make sure you fill out how your child will be dismissed on the Student Information sheet.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If you decide to change how your child will be dismissed , please leave a note in that child‘s take home folder.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There will be no after-school care this year.   </a:t>
            </a:r>
          </a:p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FB432B-369F-435D-91FC-8368CBBA2B52}"/>
              </a:ext>
            </a:extLst>
          </p:cNvPr>
          <p:cNvSpPr/>
          <p:nvPr/>
        </p:nvSpPr>
        <p:spPr>
          <a:xfrm>
            <a:off x="180512" y="592200"/>
            <a:ext cx="275208" cy="266330"/>
          </a:xfrm>
          <a:prstGeom prst="ellipse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1A0059-5215-4971-9772-1824E9A1E0FA}"/>
              </a:ext>
            </a:extLst>
          </p:cNvPr>
          <p:cNvSpPr/>
          <p:nvPr/>
        </p:nvSpPr>
        <p:spPr>
          <a:xfrm>
            <a:off x="1154964" y="588009"/>
            <a:ext cx="275208" cy="2663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F1EBAF-6314-430A-9863-BE58F18EE143}"/>
              </a:ext>
            </a:extLst>
          </p:cNvPr>
          <p:cNvSpPr/>
          <p:nvPr/>
        </p:nvSpPr>
        <p:spPr>
          <a:xfrm>
            <a:off x="11817320" y="649196"/>
            <a:ext cx="275208" cy="266330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22F0000-0634-4468-ADF1-3FE10956E4E8}"/>
              </a:ext>
            </a:extLst>
          </p:cNvPr>
          <p:cNvSpPr/>
          <p:nvPr/>
        </p:nvSpPr>
        <p:spPr>
          <a:xfrm>
            <a:off x="10823969" y="649196"/>
            <a:ext cx="275208" cy="266330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9BE4738-413C-4007-935E-57C0ECB1AE8A}"/>
              </a:ext>
            </a:extLst>
          </p:cNvPr>
          <p:cNvSpPr/>
          <p:nvPr/>
        </p:nvSpPr>
        <p:spPr>
          <a:xfrm>
            <a:off x="9909298" y="649196"/>
            <a:ext cx="275208" cy="2663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C1D065-351F-478E-A661-24A5B82DCDC3}"/>
              </a:ext>
            </a:extLst>
          </p:cNvPr>
          <p:cNvSpPr/>
          <p:nvPr/>
        </p:nvSpPr>
        <p:spPr>
          <a:xfrm>
            <a:off x="2007494" y="589596"/>
            <a:ext cx="275208" cy="2663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26931-830E-45AB-B3C3-BCD68DE52E1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353799" y="6063449"/>
            <a:ext cx="710953" cy="113514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23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B6E1B-C259-4660-B151-2A51F375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239" y="-230909"/>
            <a:ext cx="9006179" cy="1488274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N</a:t>
            </a:r>
            <a:r>
              <a:rPr lang="en-US" sz="9600" dirty="0" err="1">
                <a:solidFill>
                  <a:srgbClr val="ED7D31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u</a:t>
            </a:r>
            <a:r>
              <a:rPr lang="en-US" sz="9600" dirty="0" err="1">
                <a:solidFill>
                  <a:srgbClr val="FFC000">
                    <a:lumMod val="75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r</a:t>
            </a:r>
            <a:r>
              <a:rPr lang="en-US" sz="9600" dirty="0" err="1">
                <a:solidFill>
                  <a:srgbClr val="70AD47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s</a:t>
            </a:r>
            <a:r>
              <a:rPr lang="en-US" sz="9600" dirty="0" err="1">
                <a:solidFill>
                  <a:srgbClr val="00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e</a:t>
            </a:r>
            <a:r>
              <a:rPr lang="en-US" sz="9600" dirty="0" err="1">
                <a:solidFill>
                  <a:srgbClr val="6666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s</a:t>
            </a:r>
            <a:r>
              <a:rPr lang="en-US" sz="9600" dirty="0">
                <a:solidFill>
                  <a:srgbClr val="FF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!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AAD8A-F8D5-49C6-813C-A7B81B42D7F2}"/>
              </a:ext>
            </a:extLst>
          </p:cNvPr>
          <p:cNvSpPr txBox="1"/>
          <p:nvPr/>
        </p:nvSpPr>
        <p:spPr>
          <a:xfrm>
            <a:off x="504884" y="1934176"/>
            <a:ext cx="115598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HelloAnnie" panose="02000603000000000000" pitchFamily="2" charset="0"/>
                <a:ea typeface="HelloAnnie" panose="02000603000000000000" pitchFamily="2" charset="0"/>
              </a:rPr>
              <a:t>Please do not send your student to school if they are sick. If your child is showing signs of COVID , please consult your doctor before sending them to school.  </a:t>
            </a:r>
          </a:p>
          <a:p>
            <a:endParaRPr lang="en-US" sz="3600" dirty="0">
              <a:latin typeface="HelloAnnie" panose="02000603000000000000" pitchFamily="2" charset="0"/>
              <a:ea typeface="HelloAnnie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HelloAnnie" panose="02000603000000000000" pitchFamily="2" charset="0"/>
                <a:ea typeface="HelloAnnie" panose="02000603000000000000" pitchFamily="2" charset="0"/>
              </a:rPr>
              <a:t> If your student has medicine that needs to be taken , make sure you fill out the appropriate forms and give to the nurse. Contact nurse: (334)-566-1444</a:t>
            </a:r>
          </a:p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FB432B-369F-435D-91FC-8368CBBA2B52}"/>
              </a:ext>
            </a:extLst>
          </p:cNvPr>
          <p:cNvSpPr/>
          <p:nvPr/>
        </p:nvSpPr>
        <p:spPr>
          <a:xfrm>
            <a:off x="369911" y="511297"/>
            <a:ext cx="275208" cy="266330"/>
          </a:xfrm>
          <a:prstGeom prst="ellipse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1A0059-5215-4971-9772-1824E9A1E0FA}"/>
              </a:ext>
            </a:extLst>
          </p:cNvPr>
          <p:cNvSpPr/>
          <p:nvPr/>
        </p:nvSpPr>
        <p:spPr>
          <a:xfrm>
            <a:off x="2019888" y="511297"/>
            <a:ext cx="275208" cy="2663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F1EBAF-6314-430A-9863-BE58F18EE143}"/>
              </a:ext>
            </a:extLst>
          </p:cNvPr>
          <p:cNvSpPr/>
          <p:nvPr/>
        </p:nvSpPr>
        <p:spPr>
          <a:xfrm>
            <a:off x="11822089" y="511297"/>
            <a:ext cx="275208" cy="266330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22F0000-0634-4468-ADF1-3FE10956E4E8}"/>
              </a:ext>
            </a:extLst>
          </p:cNvPr>
          <p:cNvSpPr/>
          <p:nvPr/>
        </p:nvSpPr>
        <p:spPr>
          <a:xfrm>
            <a:off x="9896905" y="511297"/>
            <a:ext cx="275208" cy="266330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9BE4738-413C-4007-935E-57C0ECB1AE8A}"/>
              </a:ext>
            </a:extLst>
          </p:cNvPr>
          <p:cNvSpPr/>
          <p:nvPr/>
        </p:nvSpPr>
        <p:spPr>
          <a:xfrm>
            <a:off x="8062744" y="511297"/>
            <a:ext cx="275208" cy="2663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C1D065-351F-478E-A661-24A5B82DCDC3}"/>
              </a:ext>
            </a:extLst>
          </p:cNvPr>
          <p:cNvSpPr/>
          <p:nvPr/>
        </p:nvSpPr>
        <p:spPr>
          <a:xfrm>
            <a:off x="3854049" y="513228"/>
            <a:ext cx="275208" cy="2663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26931-830E-45AB-B3C3-BCD68DE52E1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353799" y="6063449"/>
            <a:ext cx="710953" cy="113514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41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B6E1B-C259-4660-B151-2A51F375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239" y="-230909"/>
            <a:ext cx="9006179" cy="1488274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N</a:t>
            </a:r>
            <a:r>
              <a:rPr lang="en-US" sz="9600" dirty="0" err="1">
                <a:solidFill>
                  <a:srgbClr val="ED7D31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u</a:t>
            </a:r>
            <a:r>
              <a:rPr lang="en-US" sz="9600" dirty="0" err="1">
                <a:solidFill>
                  <a:srgbClr val="FFC000">
                    <a:lumMod val="75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r</a:t>
            </a:r>
            <a:r>
              <a:rPr lang="en-US" sz="9600" dirty="0" err="1">
                <a:solidFill>
                  <a:srgbClr val="70AD47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s</a:t>
            </a:r>
            <a:r>
              <a:rPr lang="en-US" sz="9600" dirty="0" err="1">
                <a:solidFill>
                  <a:srgbClr val="00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e</a:t>
            </a:r>
            <a:r>
              <a:rPr lang="en-US" sz="9600" dirty="0" err="1">
                <a:solidFill>
                  <a:srgbClr val="6666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s</a:t>
            </a:r>
            <a:r>
              <a:rPr lang="en-US" sz="9600" dirty="0">
                <a:solidFill>
                  <a:srgbClr val="FF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!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AAD8A-F8D5-49C6-813C-A7B81B42D7F2}"/>
              </a:ext>
            </a:extLst>
          </p:cNvPr>
          <p:cNvSpPr txBox="1"/>
          <p:nvPr/>
        </p:nvSpPr>
        <p:spPr>
          <a:xfrm>
            <a:off x="399825" y="1989377"/>
            <a:ext cx="115598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HelloAnnie" panose="02000603000000000000" pitchFamily="2" charset="0"/>
                <a:ea typeface="HelloAnnie" panose="02000603000000000000" pitchFamily="2" charset="0"/>
              </a:rPr>
              <a:t>It is policy for the nurse to call if your child needs to be picked up so please provide a current phone number on the Student Information sheet. </a:t>
            </a:r>
          </a:p>
          <a:p>
            <a:endParaRPr lang="en-US" sz="3600" dirty="0">
              <a:latin typeface="HelloAnnie" panose="02000603000000000000" pitchFamily="2" charset="0"/>
              <a:ea typeface="HelloAnnie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HelloAnnie" panose="02000603000000000000" pitchFamily="2" charset="0"/>
                <a:ea typeface="HelloAnnie" panose="02000603000000000000" pitchFamily="2" charset="0"/>
              </a:rPr>
              <a:t>If your child is called to be picked up, please have them picked up as soon as possible. 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FB432B-369F-435D-91FC-8368CBBA2B52}"/>
              </a:ext>
            </a:extLst>
          </p:cNvPr>
          <p:cNvSpPr/>
          <p:nvPr/>
        </p:nvSpPr>
        <p:spPr>
          <a:xfrm>
            <a:off x="369911" y="511297"/>
            <a:ext cx="275208" cy="266330"/>
          </a:xfrm>
          <a:prstGeom prst="ellipse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1A0059-5215-4971-9772-1824E9A1E0FA}"/>
              </a:ext>
            </a:extLst>
          </p:cNvPr>
          <p:cNvSpPr/>
          <p:nvPr/>
        </p:nvSpPr>
        <p:spPr>
          <a:xfrm>
            <a:off x="2019888" y="511297"/>
            <a:ext cx="275208" cy="2663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F1EBAF-6314-430A-9863-BE58F18EE143}"/>
              </a:ext>
            </a:extLst>
          </p:cNvPr>
          <p:cNvSpPr/>
          <p:nvPr/>
        </p:nvSpPr>
        <p:spPr>
          <a:xfrm>
            <a:off x="11822089" y="511297"/>
            <a:ext cx="275208" cy="266330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22F0000-0634-4468-ADF1-3FE10956E4E8}"/>
              </a:ext>
            </a:extLst>
          </p:cNvPr>
          <p:cNvSpPr/>
          <p:nvPr/>
        </p:nvSpPr>
        <p:spPr>
          <a:xfrm>
            <a:off x="9896905" y="511297"/>
            <a:ext cx="275208" cy="266330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9BE4738-413C-4007-935E-57C0ECB1AE8A}"/>
              </a:ext>
            </a:extLst>
          </p:cNvPr>
          <p:cNvSpPr/>
          <p:nvPr/>
        </p:nvSpPr>
        <p:spPr>
          <a:xfrm>
            <a:off x="8062744" y="511297"/>
            <a:ext cx="275208" cy="2663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C1D065-351F-478E-A661-24A5B82DCDC3}"/>
              </a:ext>
            </a:extLst>
          </p:cNvPr>
          <p:cNvSpPr/>
          <p:nvPr/>
        </p:nvSpPr>
        <p:spPr>
          <a:xfrm>
            <a:off x="3854049" y="513228"/>
            <a:ext cx="275208" cy="2663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26931-830E-45AB-B3C3-BCD68DE52E1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353799" y="6063449"/>
            <a:ext cx="710953" cy="113514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57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B6E1B-C259-4660-B151-2A51F375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91594" y="171389"/>
            <a:ext cx="14375188" cy="1488274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HelloQueenie" panose="02000603000000000000" pitchFamily="2" charset="0"/>
                <a:ea typeface="HelloQueenie" panose="02000603000000000000" pitchFamily="2" charset="0"/>
                <a:cs typeface="+mj-cs"/>
              </a:rPr>
              <a:t>B</a:t>
            </a:r>
            <a:r>
              <a:rPr lang="en-US" sz="7200" dirty="0" err="1">
                <a:solidFill>
                  <a:srgbClr val="ED7D31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r</a:t>
            </a:r>
            <a:r>
              <a:rPr lang="en-US" sz="7200" dirty="0" err="1">
                <a:solidFill>
                  <a:srgbClr val="FFC000">
                    <a:lumMod val="75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e</a:t>
            </a:r>
            <a:r>
              <a:rPr lang="en-US" sz="7200" dirty="0" err="1">
                <a:solidFill>
                  <a:srgbClr val="70AD47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a</a:t>
            </a:r>
            <a:r>
              <a:rPr lang="en-US" sz="7200" dirty="0" err="1">
                <a:solidFill>
                  <a:srgbClr val="00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k</a:t>
            </a:r>
            <a:r>
              <a:rPr lang="en-US" sz="7200" dirty="0" err="1">
                <a:solidFill>
                  <a:srgbClr val="6666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f</a:t>
            </a:r>
            <a:r>
              <a:rPr lang="en-US" sz="7200" dirty="0" err="1">
                <a:solidFill>
                  <a:srgbClr val="FF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a</a:t>
            </a:r>
            <a:r>
              <a:rPr lang="en-US" sz="7200" dirty="0" err="1">
                <a:solidFill>
                  <a:srgbClr val="ED7D31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s</a:t>
            </a:r>
            <a:r>
              <a:rPr lang="en-US" sz="7200" dirty="0" err="1">
                <a:solidFill>
                  <a:srgbClr val="FFC000">
                    <a:lumMod val="75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t</a:t>
            </a:r>
            <a:r>
              <a:rPr lang="en-US" sz="72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/</a:t>
            </a:r>
            <a:r>
              <a:rPr lang="en-US" sz="7200" dirty="0">
                <a:solidFill>
                  <a:srgbClr val="00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L</a:t>
            </a:r>
            <a:r>
              <a:rPr lang="en-US" sz="7200" dirty="0">
                <a:solidFill>
                  <a:srgbClr val="6666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u</a:t>
            </a:r>
            <a:r>
              <a:rPr lang="en-US" sz="7200" dirty="0">
                <a:solidFill>
                  <a:srgbClr val="FF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n</a:t>
            </a:r>
            <a:r>
              <a:rPr lang="en-US" sz="7200" dirty="0">
                <a:solidFill>
                  <a:srgbClr val="ED7D31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c</a:t>
            </a:r>
            <a:r>
              <a:rPr lang="en-US" sz="7200" dirty="0">
                <a:solidFill>
                  <a:srgbClr val="FFC000">
                    <a:lumMod val="75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h</a:t>
            </a:r>
            <a:r>
              <a:rPr lang="en-US" sz="7200" dirty="0">
                <a:solidFill>
                  <a:srgbClr val="70AD47">
                    <a:lumMod val="60000"/>
                    <a:lumOff val="40000"/>
                  </a:srgb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/</a:t>
            </a:r>
            <a:r>
              <a:rPr lang="en-US" sz="7200" dirty="0">
                <a:solidFill>
                  <a:srgbClr val="00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S</a:t>
            </a:r>
            <a:r>
              <a:rPr lang="en-US" sz="7200" dirty="0">
                <a:solidFill>
                  <a:srgbClr val="6666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n</a:t>
            </a:r>
            <a:r>
              <a:rPr lang="en-US" sz="7200" dirty="0">
                <a:solidFill>
                  <a:srgbClr val="FF9999"/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a</a:t>
            </a:r>
            <a:r>
              <a:rPr lang="en-US" sz="72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c</a:t>
            </a:r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k</a:t>
            </a:r>
            <a:r>
              <a:rPr lang="en-US" sz="72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loQueenie" panose="02000603000000000000" pitchFamily="2" charset="0"/>
                <a:ea typeface="HelloQueenie" panose="02000603000000000000" pitchFamily="2" charset="0"/>
              </a:rPr>
              <a:t>!</a:t>
            </a:r>
            <a:endParaRPr lang="en-US" sz="7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AAD8A-F8D5-49C6-813C-A7B81B42D7F2}"/>
              </a:ext>
            </a:extLst>
          </p:cNvPr>
          <p:cNvSpPr txBox="1"/>
          <p:nvPr/>
        </p:nvSpPr>
        <p:spPr>
          <a:xfrm>
            <a:off x="395056" y="1956747"/>
            <a:ext cx="1155986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Breakfast and lunch are </a:t>
            </a:r>
            <a:r>
              <a:rPr lang="en-US" sz="4000" b="1" dirty="0">
                <a:latin typeface="HelloAnnie" panose="02000603000000000000" pitchFamily="2" charset="0"/>
                <a:ea typeface="HelloAnnie" panose="02000603000000000000" pitchFamily="2" charset="0"/>
              </a:rPr>
              <a:t>free</a:t>
            </a: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 for every student this year.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Snack must be sent from home. </a:t>
            </a:r>
            <a:r>
              <a:rPr lang="en-US" sz="4000" b="1" dirty="0">
                <a:latin typeface="HelloAnnie" panose="02000603000000000000" pitchFamily="2" charset="0"/>
                <a:ea typeface="HelloAnnie" panose="02000603000000000000" pitchFamily="2" charset="0"/>
              </a:rPr>
              <a:t>We will not sell snack this year.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The water fountains will be disabled, so </a:t>
            </a:r>
          </a:p>
          <a:p>
            <a:r>
              <a:rPr lang="en-US" sz="4000" dirty="0">
                <a:latin typeface="HelloAnnie" panose="02000603000000000000" pitchFamily="2" charset="0"/>
                <a:ea typeface="HelloAnnie" panose="02000603000000000000" pitchFamily="2" charset="0"/>
              </a:rPr>
              <a:t>students can bring their own water bottles. </a:t>
            </a:r>
          </a:p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FB432B-369F-435D-91FC-8368CBBA2B52}"/>
              </a:ext>
            </a:extLst>
          </p:cNvPr>
          <p:cNvSpPr/>
          <p:nvPr/>
        </p:nvSpPr>
        <p:spPr>
          <a:xfrm>
            <a:off x="180512" y="592200"/>
            <a:ext cx="275208" cy="266330"/>
          </a:xfrm>
          <a:prstGeom prst="ellipse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1A0059-5215-4971-9772-1824E9A1E0FA}"/>
              </a:ext>
            </a:extLst>
          </p:cNvPr>
          <p:cNvSpPr/>
          <p:nvPr/>
        </p:nvSpPr>
        <p:spPr>
          <a:xfrm>
            <a:off x="1154964" y="588009"/>
            <a:ext cx="275208" cy="2663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F1EBAF-6314-430A-9863-BE58F18EE143}"/>
              </a:ext>
            </a:extLst>
          </p:cNvPr>
          <p:cNvSpPr/>
          <p:nvPr/>
        </p:nvSpPr>
        <p:spPr>
          <a:xfrm>
            <a:off x="11817320" y="649196"/>
            <a:ext cx="275208" cy="266330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22F0000-0634-4468-ADF1-3FE10956E4E8}"/>
              </a:ext>
            </a:extLst>
          </p:cNvPr>
          <p:cNvSpPr/>
          <p:nvPr/>
        </p:nvSpPr>
        <p:spPr>
          <a:xfrm>
            <a:off x="10823969" y="649196"/>
            <a:ext cx="275208" cy="266330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9BE4738-413C-4007-935E-57C0ECB1AE8A}"/>
              </a:ext>
            </a:extLst>
          </p:cNvPr>
          <p:cNvSpPr/>
          <p:nvPr/>
        </p:nvSpPr>
        <p:spPr>
          <a:xfrm>
            <a:off x="9909298" y="649196"/>
            <a:ext cx="275208" cy="2663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C1D065-351F-478E-A661-24A5B82DCDC3}"/>
              </a:ext>
            </a:extLst>
          </p:cNvPr>
          <p:cNvSpPr/>
          <p:nvPr/>
        </p:nvSpPr>
        <p:spPr>
          <a:xfrm>
            <a:off x="2007494" y="589596"/>
            <a:ext cx="275208" cy="2663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26931-830E-45AB-B3C3-BCD68DE52E1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353799" y="6063449"/>
            <a:ext cx="710953" cy="113514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0B55D5-27BF-43E8-A5EB-9BA8733ED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409" y="4057850"/>
            <a:ext cx="3968789" cy="32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74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861</Words>
  <Application>Microsoft Office PowerPoint</Application>
  <PresentationFormat>Widescreen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HelloAnnie</vt:lpstr>
      <vt:lpstr>HelloQueenie</vt:lpstr>
      <vt:lpstr>Office Theme</vt:lpstr>
      <vt:lpstr>PowerPoint Presentation</vt:lpstr>
      <vt:lpstr>Meet the Teacher! </vt:lpstr>
      <vt:lpstr>Classroom Expectations!</vt:lpstr>
      <vt:lpstr>Classroom Expectations!</vt:lpstr>
      <vt:lpstr>Arrival and Pick-Up!</vt:lpstr>
      <vt:lpstr>Arrival and Pick-Up!</vt:lpstr>
      <vt:lpstr>Nurses! </vt:lpstr>
      <vt:lpstr>Nurses! </vt:lpstr>
      <vt:lpstr>Breakfast/Lunch/Snack!</vt:lpstr>
      <vt:lpstr>Newsletter! </vt:lpstr>
      <vt:lpstr>Homework! </vt:lpstr>
      <vt:lpstr>Tests! </vt:lpstr>
      <vt:lpstr>visitors! </vt:lpstr>
      <vt:lpstr>Class Dojo! </vt:lpstr>
      <vt:lpstr>Contact Me!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</dc:title>
  <dc:creator>Bernice Harrison</dc:creator>
  <cp:lastModifiedBy>Bernice Harrison</cp:lastModifiedBy>
  <cp:revision>20</cp:revision>
  <cp:lastPrinted>2020-08-18T01:36:35Z</cp:lastPrinted>
  <dcterms:created xsi:type="dcterms:W3CDTF">2020-08-18T01:30:02Z</dcterms:created>
  <dcterms:modified xsi:type="dcterms:W3CDTF">2020-08-18T04:29:35Z</dcterms:modified>
</cp:coreProperties>
</file>